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55" r:id="rId2"/>
  </p:sldMasterIdLst>
  <p:notesMasterIdLst>
    <p:notesMasterId r:id="rId44"/>
  </p:notesMasterIdLst>
  <p:handoutMasterIdLst>
    <p:handoutMasterId r:id="rId45"/>
  </p:handoutMasterIdLst>
  <p:sldIdLst>
    <p:sldId id="257" r:id="rId3"/>
    <p:sldId id="258" r:id="rId4"/>
    <p:sldId id="342" r:id="rId5"/>
    <p:sldId id="486" r:id="rId6"/>
    <p:sldId id="487" r:id="rId7"/>
    <p:sldId id="491" r:id="rId8"/>
    <p:sldId id="488" r:id="rId9"/>
    <p:sldId id="437" r:id="rId10"/>
    <p:sldId id="436" r:id="rId11"/>
    <p:sldId id="297" r:id="rId12"/>
    <p:sldId id="485" r:id="rId13"/>
    <p:sldId id="482" r:id="rId14"/>
    <p:sldId id="483" r:id="rId15"/>
    <p:sldId id="484" r:id="rId16"/>
    <p:sldId id="439" r:id="rId17"/>
    <p:sldId id="438" r:id="rId18"/>
    <p:sldId id="434" r:id="rId19"/>
    <p:sldId id="347" r:id="rId20"/>
    <p:sldId id="348" r:id="rId21"/>
    <p:sldId id="454" r:id="rId22"/>
    <p:sldId id="352" r:id="rId23"/>
    <p:sldId id="455" r:id="rId24"/>
    <p:sldId id="351" r:id="rId25"/>
    <p:sldId id="427" r:id="rId26"/>
    <p:sldId id="431" r:id="rId27"/>
    <p:sldId id="490" r:id="rId28"/>
    <p:sldId id="349" r:id="rId29"/>
    <p:sldId id="489" r:id="rId30"/>
    <p:sldId id="346" r:id="rId31"/>
    <p:sldId id="387" r:id="rId32"/>
    <p:sldId id="429" r:id="rId33"/>
    <p:sldId id="430" r:id="rId34"/>
    <p:sldId id="388" r:id="rId35"/>
    <p:sldId id="296" r:id="rId36"/>
    <p:sldId id="334" r:id="rId37"/>
    <p:sldId id="356" r:id="rId38"/>
    <p:sldId id="480" r:id="rId39"/>
    <p:sldId id="392" r:id="rId40"/>
    <p:sldId id="409" r:id="rId41"/>
    <p:sldId id="411" r:id="rId42"/>
    <p:sldId id="410" r:id="rId43"/>
  </p:sldIdLst>
  <p:sldSz cx="9144000" cy="6858000" type="screen4x3"/>
  <p:notesSz cx="6646863" cy="9777413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00"/>
    <a:srgbClr val="FFFF47"/>
    <a:srgbClr val="3E3EBC"/>
    <a:srgbClr val="3737A7"/>
    <a:srgbClr val="009900"/>
    <a:srgbClr val="FFFF19"/>
    <a:srgbClr val="20670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99" autoAdjust="0"/>
    <p:restoredTop sz="94634" autoAdjust="0"/>
  </p:normalViewPr>
  <p:slideViewPr>
    <p:cSldViewPr>
      <p:cViewPr>
        <p:scale>
          <a:sx n="94" d="100"/>
          <a:sy n="94" d="100"/>
        </p:scale>
        <p:origin x="-2088" y="-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43" tIns="45222" rIns="90443" bIns="45222" numCol="1" anchor="t" anchorCtr="0" compatLnSpc="1">
            <a:prstTxWarp prst="textNoShape">
              <a:avLst/>
            </a:prstTxWarp>
          </a:bodyPr>
          <a:lstStyle>
            <a:lvl1pPr defTabSz="904875">
              <a:defRPr sz="1200"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3963" y="0"/>
            <a:ext cx="2881312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43" tIns="45222" rIns="90443" bIns="45222" numCol="1" anchor="t" anchorCtr="0" compatLnSpc="1">
            <a:prstTxWarp prst="textNoShape">
              <a:avLst/>
            </a:prstTxWarp>
          </a:bodyPr>
          <a:lstStyle>
            <a:lvl1pPr algn="r" defTabSz="904875">
              <a:defRPr sz="1200"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6875"/>
            <a:ext cx="28813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43" tIns="45222" rIns="90443" bIns="45222" numCol="1" anchor="b" anchorCtr="0" compatLnSpc="1">
            <a:prstTxWarp prst="textNoShape">
              <a:avLst/>
            </a:prstTxWarp>
          </a:bodyPr>
          <a:lstStyle>
            <a:lvl1pPr defTabSz="904875">
              <a:defRPr sz="1200"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3963" y="9286875"/>
            <a:ext cx="2881312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43" tIns="45222" rIns="90443" bIns="45222" numCol="1" anchor="b" anchorCtr="0" compatLnSpc="1">
            <a:prstTxWarp prst="textNoShape">
              <a:avLst/>
            </a:prstTxWarp>
          </a:bodyPr>
          <a:lstStyle>
            <a:lvl1pPr algn="r" defTabSz="904875">
              <a:defRPr sz="1200"/>
            </a:lvl1pPr>
          </a:lstStyle>
          <a:p>
            <a:pPr>
              <a:defRPr/>
            </a:pPr>
            <a:fld id="{752D26E5-59D0-4E34-92DF-A2280101C977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28966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43" tIns="45222" rIns="90443" bIns="45222" numCol="1" anchor="t" anchorCtr="0" compatLnSpc="1">
            <a:prstTxWarp prst="textNoShape">
              <a:avLst/>
            </a:prstTxWarp>
          </a:bodyPr>
          <a:lstStyle>
            <a:lvl1pPr defTabSz="904875">
              <a:defRPr sz="1200"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3963" y="0"/>
            <a:ext cx="2881312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43" tIns="45222" rIns="90443" bIns="45222" numCol="1" anchor="t" anchorCtr="0" compatLnSpc="1">
            <a:prstTxWarp prst="textNoShape">
              <a:avLst/>
            </a:prstTxWarp>
          </a:bodyPr>
          <a:lstStyle>
            <a:lvl1pPr algn="r" defTabSz="904875">
              <a:defRPr sz="1200"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9475" y="733425"/>
            <a:ext cx="4889500" cy="3667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7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3575" y="4643438"/>
            <a:ext cx="5319713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43" tIns="45222" rIns="90443" bIns="452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noProof="0" smtClean="0"/>
              <a:t>Образец текста</a:t>
            </a:r>
          </a:p>
          <a:p>
            <a:pPr lvl="1"/>
            <a:r>
              <a:rPr lang="ru-RU" altLang="uk-UA" noProof="0" smtClean="0"/>
              <a:t>Второй уровень</a:t>
            </a:r>
          </a:p>
          <a:p>
            <a:pPr lvl="2"/>
            <a:r>
              <a:rPr lang="ru-RU" altLang="uk-UA" noProof="0" smtClean="0"/>
              <a:t>Третий уровень</a:t>
            </a:r>
          </a:p>
          <a:p>
            <a:pPr lvl="3"/>
            <a:r>
              <a:rPr lang="ru-RU" altLang="uk-UA" noProof="0" smtClean="0"/>
              <a:t>Четвертый уровень</a:t>
            </a:r>
          </a:p>
          <a:p>
            <a:pPr lvl="4"/>
            <a:r>
              <a:rPr lang="ru-RU" altLang="uk-UA" noProof="0" smtClean="0"/>
              <a:t>Пятый уровень</a:t>
            </a:r>
          </a:p>
        </p:txBody>
      </p:sp>
      <p:sp>
        <p:nvSpPr>
          <p:cNvPr id="217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6875"/>
            <a:ext cx="28813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43" tIns="45222" rIns="90443" bIns="45222" numCol="1" anchor="b" anchorCtr="0" compatLnSpc="1">
            <a:prstTxWarp prst="textNoShape">
              <a:avLst/>
            </a:prstTxWarp>
          </a:bodyPr>
          <a:lstStyle>
            <a:lvl1pPr defTabSz="904875">
              <a:defRPr sz="1200"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217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3963" y="9286875"/>
            <a:ext cx="2881312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43" tIns="45222" rIns="90443" bIns="45222" numCol="1" anchor="b" anchorCtr="0" compatLnSpc="1">
            <a:prstTxWarp prst="textNoShape">
              <a:avLst/>
            </a:prstTxWarp>
          </a:bodyPr>
          <a:lstStyle>
            <a:lvl1pPr algn="r" defTabSz="904875">
              <a:defRPr sz="1200"/>
            </a:lvl1pPr>
          </a:lstStyle>
          <a:p>
            <a:pPr>
              <a:defRPr/>
            </a:pPr>
            <a:fld id="{A180015F-7ABA-4646-8BD1-3E5D619C158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4809498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48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48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48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48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48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CE394EC-03B5-42D9-B438-0949BA8991BE}" type="slidenum">
              <a:rPr lang="ru-RU" altLang="uk-UA" smtClean="0"/>
              <a:pPr eaLnBrk="1" hangingPunct="1">
                <a:spcBef>
                  <a:spcPct val="0"/>
                </a:spcBef>
              </a:pPr>
              <a:t>19</a:t>
            </a:fld>
            <a:endParaRPr lang="ru-RU" altLang="uk-UA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uk-U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19918-810B-4265-B5FE-38D3BC57A0D3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93894841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C1989-2EA2-4D25-BEAD-7482CF45FF46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06131376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94EA5-E439-4684-AAA3-1CDA9C064D25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45439640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FF6E09C-8EFD-4013-B69C-866CB2061D01}" type="slidenum">
              <a:rPr lang="ru-RU" altLang="uk-UA" smtClean="0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1E056AB-2FD6-49F0-AE69-41E42EB2CF67}" type="slidenum">
              <a:rPr lang="ru-RU" altLang="uk-UA" smtClean="0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1D7B53-8272-4562-B11C-DBFCD02B8A25}" type="slidenum">
              <a:rPr lang="ru-RU" altLang="uk-UA" smtClean="0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61A32C0-88A2-46E2-A774-E3C74B853078}" type="slidenum">
              <a:rPr lang="ru-RU" altLang="uk-UA" smtClean="0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AEE21D2-46D3-47B1-B280-54623B9AF0B3}" type="slidenum">
              <a:rPr lang="ru-RU" altLang="uk-UA" smtClean="0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704FF0C-DB22-4685-8A6C-8DD48AEBD5C9}" type="slidenum">
              <a:rPr lang="ru-RU" altLang="uk-UA" smtClean="0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32E42DC-936B-429D-9B65-46D1575FD666}" type="slidenum">
              <a:rPr lang="ru-RU" altLang="uk-UA" smtClean="0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6FDB171-D102-47CA-85EC-78A7F0BF5471}" type="slidenum">
              <a:rPr lang="ru-RU" altLang="uk-UA" smtClean="0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03A5A-491E-454C-82D5-35A5D5F66B13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13548737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9D931C-9BE4-46C4-8C2E-7F6858EED986}" type="slidenum">
              <a:rPr lang="ru-RU" altLang="uk-UA" smtClean="0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A40A5D0-54B1-4662-A77A-21754A69EE79}" type="slidenum">
              <a:rPr lang="ru-RU" altLang="uk-UA" smtClean="0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07F87A0-47A3-4E4B-A2B5-812195F9FE6F}" type="slidenum">
              <a:rPr lang="ru-RU" altLang="uk-UA" smtClean="0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F7A0F-0D1C-4925-B9D8-6A1D13817392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27254131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B51C7-72C8-4736-88F2-A2EDB4DCEC69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15905494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3ED62-A36E-48DC-B59D-872E19C2CE8E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59651032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159F0-326D-4193-8570-A4780929E183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74520339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E04B2-CF90-4DEC-90A9-6FC47F39FEB9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423656757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47482-CAB2-4136-853F-2292538A93B2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5395873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E4C42-306F-4867-A79F-CA30C4A07CFA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44668924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3E3EBC"/>
            </a:gs>
            <a:gs pos="100000">
              <a:srgbClr val="FFFF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uk-UA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uk-UA" smtClean="0"/>
              <a:t>Образец текста</a:t>
            </a:r>
          </a:p>
          <a:p>
            <a:pPr lvl="1"/>
            <a:r>
              <a:rPr lang="uk-UA" altLang="uk-UA" smtClean="0"/>
              <a:t>Второй уровень</a:t>
            </a:r>
          </a:p>
          <a:p>
            <a:pPr lvl="2"/>
            <a:r>
              <a:rPr lang="uk-UA" altLang="uk-UA" smtClean="0"/>
              <a:t>Третий уровень</a:t>
            </a:r>
          </a:p>
          <a:p>
            <a:pPr lvl="3"/>
            <a:r>
              <a:rPr lang="uk-UA" altLang="uk-UA" smtClean="0"/>
              <a:t>Четвертый уровень</a:t>
            </a:r>
          </a:p>
          <a:p>
            <a:pPr lvl="4"/>
            <a:r>
              <a:rPr lang="uk-UA" alt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9185AFC-DB09-4B71-9C40-B7E265C8E1A4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uk-UA" alt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uk-UA" alt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29185AFC-DB09-4B71-9C40-B7E265C8E1A4}" type="slidenum">
              <a:rPr lang="uk-UA" altLang="uk-UA" smtClean="0"/>
              <a:pPr>
                <a:defRPr/>
              </a:pPr>
              <a:t>‹#›</a:t>
            </a:fld>
            <a:endParaRPr lang="uk-UA" alt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DC23FD-CBB4-499C-8001-BBF2E1B72B47}" type="slidenum">
              <a:rPr lang="ru-RU" altLang="uk-UA"/>
              <a:pPr>
                <a:defRPr/>
              </a:pPr>
              <a:t>1</a:t>
            </a:fld>
            <a:endParaRPr lang="ru-RU" altLang="uk-UA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935658" y="692696"/>
            <a:ext cx="8208342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algn="ct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uk-UA" altLang="uk-UA" sz="6000" b="1" dirty="0" smtClean="0">
                <a:latin typeface="Arial Black" panose="020B0A04020102020204" pitchFamily="34" charset="0"/>
              </a:rPr>
              <a:t>Податкова система України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1043607" y="404813"/>
            <a:ext cx="8100393" cy="6153150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160000"/>
              </a:lnSpc>
              <a:buFont typeface="Wingdings" pitchFamily="2" charset="2"/>
              <a:buNone/>
              <a:defRPr/>
            </a:pPr>
            <a:r>
              <a:rPr lang="uk-UA" altLang="uk-UA" sz="4000" b="1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Податкова система України -</a:t>
            </a:r>
            <a:endParaRPr lang="ru-RU" altLang="uk-UA" sz="4000" b="1" dirty="0" smtClean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0" indent="0" algn="ctr" eaLnBrk="1" hangingPunct="1">
              <a:lnSpc>
                <a:spcPct val="220000"/>
              </a:lnSpc>
              <a:buFont typeface="Wingdings" pitchFamily="2" charset="2"/>
              <a:buNone/>
              <a:defRPr/>
            </a:pPr>
            <a:r>
              <a:rPr lang="uk-UA" altLang="uk-UA" sz="3000" dirty="0" smtClean="0">
                <a:latin typeface="Bookman Old Style" panose="02050604050505020204" pitchFamily="18" charset="0"/>
              </a:rPr>
              <a:t>це сукупність загальнодержавних та місцевих податків і зборів, що справляються з суб'єктів господарювання</a:t>
            </a:r>
            <a:endParaRPr lang="en-US" altLang="uk-UA" sz="3000" dirty="0" smtClean="0">
              <a:latin typeface="Bookman Old Style" panose="02050604050505020204" pitchFamily="18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78337-4E34-493D-904C-AA7789963032}" type="slidenum">
              <a:rPr lang="ru-RU" altLang="uk-UA"/>
              <a:pPr>
                <a:defRPr/>
              </a:pPr>
              <a:t>10</a:t>
            </a:fld>
            <a:endParaRPr lang="ru-RU" alt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15888"/>
            <a:ext cx="8172400" cy="100965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uk-UA" altLang="uk-UA" sz="3000" b="1" dirty="0" smtClean="0">
                <a:latin typeface="Arial Black" panose="020B0A04020102020204" pitchFamily="34" charset="0"/>
              </a:rPr>
              <a:t>Від обраної системи </a:t>
            </a:r>
            <a:r>
              <a:rPr lang="uk-UA" altLang="uk-UA" sz="3000" b="1" dirty="0" smtClean="0">
                <a:latin typeface="Arial Black" panose="020B0A04020102020204" pitchFamily="34" charset="0"/>
              </a:rPr>
              <a:t>оподаткування </a:t>
            </a:r>
            <a:r>
              <a:rPr lang="uk-UA" altLang="uk-UA" sz="3000" b="1" dirty="0" smtClean="0">
                <a:latin typeface="Arial Black" panose="020B0A04020102020204" pitchFamily="34" charset="0"/>
              </a:rPr>
              <a:t>залежить:</a:t>
            </a:r>
            <a:endParaRPr lang="uk-UA" altLang="uk-UA" sz="3000" dirty="0" smtClean="0">
              <a:latin typeface="Arial Black" panose="020B0A04020102020204" pitchFamily="34" charset="0"/>
            </a:endParaRPr>
          </a:p>
        </p:txBody>
      </p:sp>
      <p:sp>
        <p:nvSpPr>
          <p:cNvPr id="354307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268413"/>
            <a:ext cx="7921005" cy="5589587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uk-UA" altLang="uk-UA" sz="2800" dirty="0" smtClean="0">
                <a:latin typeface="Bookman Old Style" panose="02050604050505020204" pitchFamily="18" charset="0"/>
              </a:rPr>
              <a:t>податкове навантаження підприємства - розміри податків </a:t>
            </a:r>
          </a:p>
          <a:p>
            <a:pPr eaLnBrk="1" hangingPunct="1"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uk-UA" altLang="uk-UA" sz="2800" dirty="0" smtClean="0">
                <a:latin typeface="Bookman Old Style" panose="02050604050505020204" pitchFamily="18" charset="0"/>
              </a:rPr>
              <a:t>штат бухгалтерії </a:t>
            </a:r>
          </a:p>
          <a:p>
            <a:pPr eaLnBrk="1" hangingPunct="1"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uk-UA" altLang="uk-UA" sz="2800" dirty="0" smtClean="0">
                <a:latin typeface="Bookman Old Style" panose="02050604050505020204" pitchFamily="18" charset="0"/>
              </a:rPr>
              <a:t>кваліфікація бухгалтерів - і як наслідок - фонд оплати праці, розміру ПДФО, внесків до фондів </a:t>
            </a:r>
          </a:p>
          <a:p>
            <a:pPr eaLnBrk="1" hangingPunct="1"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uk-UA" altLang="uk-UA" sz="2800" dirty="0" smtClean="0">
                <a:latin typeface="Bookman Old Style" panose="02050604050505020204" pitchFamily="18" charset="0"/>
              </a:rPr>
              <a:t>зміст матеріальної бази бухгалтерії - наявність необхідних сформованих робочих місць </a:t>
            </a:r>
          </a:p>
          <a:p>
            <a:pPr eaLnBrk="1" hangingPunct="1"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uk-UA" altLang="uk-UA" sz="2800" dirty="0" smtClean="0">
                <a:latin typeface="Bookman Old Style" panose="02050604050505020204" pitchFamily="18" charset="0"/>
              </a:rPr>
              <a:t>ступінь ризику наявності помилок при веденні обліку і складанні звітності, і відповідно - розміри штрафних санкцій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76C01-A115-4C33-8231-DA8388DBED08}" type="slidenum">
              <a:rPr lang="ru-RU" altLang="uk-UA"/>
              <a:pPr>
                <a:defRPr/>
              </a:pPr>
              <a:t>11</a:t>
            </a:fld>
            <a:endParaRPr lang="ru-RU" alt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971600" y="620688"/>
            <a:ext cx="4038600" cy="558165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endParaRPr lang="uk-UA" altLang="uk-UA" sz="3200" b="1" dirty="0" smtClean="0"/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uk-UA" altLang="uk-UA" sz="3200" b="1" dirty="0" smtClean="0"/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uk-UA" altLang="uk-UA" sz="3200" b="1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Дві системи оподаткування:</a:t>
            </a:r>
          </a:p>
          <a:p>
            <a:pPr marL="0" indent="0" eaLnBrk="1" hangingPunct="1">
              <a:defRPr/>
            </a:pPr>
            <a:endParaRPr lang="uk-UA" altLang="uk-UA" sz="3200" dirty="0" smtClean="0"/>
          </a:p>
          <a:p>
            <a:pPr marL="457200" indent="-457200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sz="3200" dirty="0" smtClean="0"/>
              <a:t>Загальна</a:t>
            </a:r>
            <a:endParaRPr lang="uk-UA" altLang="uk-UA" sz="3200" dirty="0" smtClean="0"/>
          </a:p>
          <a:p>
            <a:pPr marL="457200" indent="-457200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sz="3200" dirty="0"/>
              <a:t>С</a:t>
            </a:r>
            <a:r>
              <a:rPr lang="uk-UA" altLang="uk-UA" sz="3200" dirty="0" smtClean="0"/>
              <a:t>прощена</a:t>
            </a:r>
          </a:p>
          <a:p>
            <a:pPr marL="0" indent="0" eaLnBrk="1" hangingPunct="1">
              <a:defRPr/>
            </a:pPr>
            <a:endParaRPr lang="uk-UA" altLang="uk-UA" sz="3200" dirty="0" smtClean="0"/>
          </a:p>
          <a:p>
            <a:pPr marL="0" indent="0" eaLnBrk="1" hangingPunct="1">
              <a:defRPr/>
            </a:pPr>
            <a:endParaRPr lang="uk-UA" altLang="uk-UA" sz="3200" dirty="0" smtClean="0"/>
          </a:p>
          <a:p>
            <a:pPr marL="0" indent="0" eaLnBrk="1" hangingPunct="1">
              <a:defRPr/>
            </a:pPr>
            <a:endParaRPr lang="ru-RU" altLang="uk-UA" dirty="0" smtClean="0"/>
          </a:p>
        </p:txBody>
      </p:sp>
      <p:sp>
        <p:nvSpPr>
          <p:cNvPr id="346118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932040" y="549275"/>
            <a:ext cx="4032573" cy="55816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uk-UA" altLang="uk-UA" sz="3200" b="1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uk-UA" altLang="uk-UA" sz="3200" b="1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uk-UA" altLang="uk-UA" sz="3200" b="1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Спеціальні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uk-UA" altLang="uk-UA" sz="3200" b="1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режими:</a:t>
            </a:r>
          </a:p>
          <a:p>
            <a:pPr eaLnBrk="1" hangingPunct="1">
              <a:defRPr/>
            </a:pPr>
            <a:endParaRPr lang="uk-UA" altLang="uk-UA" sz="3200" dirty="0" smtClean="0"/>
          </a:p>
          <a:p>
            <a:pPr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sz="3200" dirty="0" smtClean="0"/>
              <a:t>Неприбуткові </a:t>
            </a:r>
            <a:r>
              <a:rPr lang="uk-UA" altLang="uk-UA" sz="3200" dirty="0" smtClean="0"/>
              <a:t>організації</a:t>
            </a:r>
            <a:endParaRPr lang="ru-RU" altLang="uk-UA" sz="3200" dirty="0" smtClean="0"/>
          </a:p>
        </p:txBody>
      </p:sp>
      <p:sp>
        <p:nvSpPr>
          <p:cNvPr id="6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F3F535-54F7-4A67-9D46-9DB447A3566E}" type="slidenum">
              <a:rPr lang="ru-RU" altLang="uk-UA"/>
              <a:pPr>
                <a:defRPr/>
              </a:pPr>
              <a:t>12</a:t>
            </a:fld>
            <a:endParaRPr lang="ru-RU" alt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0"/>
            <a:ext cx="8100392" cy="620713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uk-UA" altLang="uk-UA" sz="2800" b="1" dirty="0" smtClean="0">
                <a:latin typeface="Arial Black" panose="020B0A04020102020204" pitchFamily="34" charset="0"/>
              </a:rPr>
              <a:t>До неприбуткових організацій відносять:</a:t>
            </a:r>
            <a:endParaRPr lang="uk-UA" altLang="uk-UA" sz="2800" dirty="0" smtClean="0">
              <a:latin typeface="Arial Black" panose="020B0A04020102020204" pitchFamily="34" charset="0"/>
            </a:endParaRPr>
          </a:p>
        </p:txBody>
      </p:sp>
      <p:sp>
        <p:nvSpPr>
          <p:cNvPr id="348163" name="Rectangle 3"/>
          <p:cNvSpPr>
            <a:spLocks noGrp="1" noChangeArrowheads="1"/>
          </p:cNvSpPr>
          <p:nvPr>
            <p:ph idx="1"/>
          </p:nvPr>
        </p:nvSpPr>
        <p:spPr>
          <a:xfrm>
            <a:off x="1064816" y="764704"/>
            <a:ext cx="8100392" cy="6308725"/>
          </a:xfrm>
        </p:spPr>
        <p:txBody>
          <a:bodyPr>
            <a:normAutofit fontScale="92500" lnSpcReduction="10000"/>
          </a:bodyPr>
          <a:lstStyle/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uk-UA" altLang="uk-UA" sz="2700" dirty="0" smtClean="0">
                <a:latin typeface="Bookman Old Style" panose="02050604050505020204" pitchFamily="18" charset="0"/>
              </a:rPr>
              <a:t>органи </a:t>
            </a:r>
            <a:r>
              <a:rPr lang="uk-UA" altLang="uk-UA" sz="2700" dirty="0" smtClean="0">
                <a:latin typeface="Bookman Old Style" panose="02050604050505020204" pitchFamily="18" charset="0"/>
              </a:rPr>
              <a:t>державної влади </a:t>
            </a:r>
            <a:r>
              <a:rPr lang="uk-UA" altLang="uk-UA" sz="2700" dirty="0" smtClean="0">
                <a:latin typeface="Bookman Old Style" panose="02050604050505020204" pitchFamily="18" charset="0"/>
              </a:rPr>
              <a:t>та місцевого самоврядування, установи та організації, що утримуються за рахунок коштів відповідних бюджетів </a:t>
            </a:r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uk-UA" altLang="uk-UA" sz="2700" dirty="0" smtClean="0">
                <a:latin typeface="Bookman Old Style" panose="02050604050505020204" pitchFamily="18" charset="0"/>
              </a:rPr>
              <a:t>благодійні фонди (організації) </a:t>
            </a:r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uk-UA" altLang="uk-UA" sz="2700" dirty="0" smtClean="0">
                <a:latin typeface="Bookman Old Style" panose="02050604050505020204" pitchFamily="18" charset="0"/>
              </a:rPr>
              <a:t>громадські організації, створені відповідно до Закону України «Про об'єднання громадян» для проведення екологічної, оздоровчої, аматорської спортивної, культурної, освітньої та наукової діяльності, а також творчі спілки, політичні партії та громадські організації інвалідів </a:t>
            </a:r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uk-UA" altLang="uk-UA" sz="2700" dirty="0" smtClean="0">
                <a:latin typeface="Bookman Old Style" panose="02050604050505020204" pitchFamily="18" charset="0"/>
              </a:rPr>
              <a:t>науково-дослідні установи та ВНЗ III-ІV рівня акредитації </a:t>
            </a:r>
            <a:r>
              <a:rPr lang="uk-UA" altLang="uk-UA" sz="2200" dirty="0" smtClean="0">
                <a:latin typeface="Bookman Old Style" panose="02050604050505020204" pitchFamily="18" charset="0"/>
              </a:rPr>
              <a:t>(внесені до Державного реєстру наукових установ, яким надається підтримка держави)</a:t>
            </a:r>
            <a:r>
              <a:rPr lang="uk-UA" altLang="uk-UA" sz="2700" dirty="0" smtClean="0">
                <a:latin typeface="Bookman Old Style" panose="02050604050505020204" pitchFamily="18" charset="0"/>
              </a:rPr>
              <a:t>, заповідники, музеї-заповідники </a:t>
            </a:r>
          </a:p>
          <a:p>
            <a:pPr marL="182563" indent="-182563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uk-UA" altLang="uk-UA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DD6FB9-31B9-4C2E-ABB3-D3C1E0311D59}" type="slidenum">
              <a:rPr lang="ru-RU" altLang="uk-UA"/>
              <a:pPr>
                <a:defRPr/>
              </a:pPr>
              <a:t>13</a:t>
            </a:fld>
            <a:endParaRPr lang="ru-RU" alt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7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980728"/>
            <a:ext cx="7992888" cy="6408738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uk-UA" altLang="uk-UA" sz="2600" dirty="0" smtClean="0">
                <a:latin typeface="Bookman Old Style" panose="02050604050505020204" pitchFamily="18" charset="0"/>
              </a:rPr>
              <a:t>кредитні спілки та пенсійні фонди 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uk-UA" altLang="uk-UA" sz="2600" dirty="0" smtClean="0">
                <a:latin typeface="Bookman Old Style" panose="02050604050505020204" pitchFamily="18" charset="0"/>
              </a:rPr>
              <a:t>інші юридичні особи</a:t>
            </a:r>
            <a:r>
              <a:rPr lang="uk-UA" altLang="uk-UA" sz="2600" dirty="0" smtClean="0">
                <a:latin typeface="Bookman Old Style" panose="02050604050505020204" pitchFamily="18" charset="0"/>
              </a:rPr>
              <a:t>, діяльність яких не передбачає отримання прибутку</a:t>
            </a:r>
            <a:r>
              <a:rPr lang="uk-UA" altLang="uk-UA" sz="2700" dirty="0" smtClean="0">
                <a:latin typeface="Bookman Old Style" panose="02050604050505020204" pitchFamily="18" charset="0"/>
              </a:rPr>
              <a:t> </a:t>
            </a:r>
            <a:r>
              <a:rPr lang="uk-UA" altLang="uk-UA" sz="2000" dirty="0" smtClean="0">
                <a:latin typeface="Bookman Old Style" panose="02050604050505020204" pitchFamily="18" charset="0"/>
              </a:rPr>
              <a:t>(гаражні кооперативи, садівничі товариства)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uk-UA" altLang="uk-UA" sz="2600" dirty="0" smtClean="0">
                <a:latin typeface="Bookman Old Style" panose="02050604050505020204" pitchFamily="18" charset="0"/>
              </a:rPr>
              <a:t>спілки, асоціації та інші об'єднання </a:t>
            </a:r>
            <a:r>
              <a:rPr lang="uk-UA" altLang="uk-UA" sz="2600" dirty="0" smtClean="0">
                <a:latin typeface="Bookman Old Style" panose="02050604050505020204" pitchFamily="18" charset="0"/>
              </a:rPr>
              <a:t>юридичних осіб</a:t>
            </a:r>
            <a:r>
              <a:rPr lang="uk-UA" altLang="uk-UA" sz="2600" dirty="0" smtClean="0">
                <a:latin typeface="Bookman Old Style" panose="02050604050505020204" pitchFamily="18" charset="0"/>
              </a:rPr>
              <a:t>, створені для представлення інтересів засновників, які не ведуть господарську діяльність та утримуються за рахунок внесків засновників 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uk-UA" altLang="uk-UA" sz="2600" dirty="0" smtClean="0">
                <a:latin typeface="Bookman Old Style" panose="02050604050505020204" pitchFamily="18" charset="0"/>
              </a:rPr>
              <a:t>релігійні </a:t>
            </a:r>
            <a:r>
              <a:rPr lang="uk-UA" altLang="uk-UA" sz="2600" dirty="0" smtClean="0">
                <a:latin typeface="Bookman Old Style" panose="02050604050505020204" pitchFamily="18" charset="0"/>
              </a:rPr>
              <a:t>організації </a:t>
            </a:r>
            <a:endParaRPr lang="uk-UA" altLang="uk-UA" sz="2600" dirty="0" smtClean="0">
              <a:latin typeface="Bookman Old Style" panose="02050604050505020204" pitchFamily="18" charset="0"/>
            </a:endParaRP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uk-UA" altLang="uk-UA" sz="2600" dirty="0" smtClean="0">
                <a:latin typeface="Bookman Old Style" panose="02050604050505020204" pitchFamily="18" charset="0"/>
              </a:rPr>
              <a:t>житлово-будівельні кооперативи, ОСББ 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uk-UA" altLang="uk-UA" sz="2600" dirty="0" smtClean="0">
                <a:latin typeface="Bookman Old Style" panose="02050604050505020204" pitchFamily="18" charset="0"/>
              </a:rPr>
              <a:t>професійні спілки, їх об'єднання та організації профспілок</a:t>
            </a:r>
          </a:p>
          <a:p>
            <a:pPr eaLnBrk="1" hangingPunct="1">
              <a:defRPr/>
            </a:pPr>
            <a:endParaRPr lang="ru-RU" altLang="uk-UA" sz="2800" dirty="0" smtClean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3E216-6202-4802-AA57-A85433CD236F}" type="slidenum">
              <a:rPr lang="ru-RU" altLang="uk-UA"/>
              <a:pPr>
                <a:defRPr/>
              </a:pPr>
              <a:t>14</a:t>
            </a:fld>
            <a:endParaRPr lang="ru-RU" altLang="uk-UA"/>
          </a:p>
        </p:txBody>
      </p:sp>
      <p:sp>
        <p:nvSpPr>
          <p:cNvPr id="2" name="Прямоугольник 1"/>
          <p:cNvSpPr/>
          <p:nvPr/>
        </p:nvSpPr>
        <p:spPr>
          <a:xfrm>
            <a:off x="1043608" y="0"/>
            <a:ext cx="81003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altLang="uk-UA" sz="2800" b="1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  <a:ea typeface="+mj-ea"/>
                <a:cs typeface="+mj-cs"/>
              </a:rPr>
              <a:t>До неприбуткових організацій відносять: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uk-UA" altLang="uk-UA" sz="3600" b="1" dirty="0" smtClean="0">
                <a:latin typeface="Arial Black" panose="020B0A04020102020204" pitchFamily="34" charset="0"/>
              </a:rPr>
              <a:t>Податок -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600200"/>
            <a:ext cx="7921005" cy="4530725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180000"/>
              </a:lnSpc>
              <a:buFont typeface="Wingdings" pitchFamily="2" charset="2"/>
              <a:buNone/>
              <a:defRPr/>
            </a:pPr>
            <a:r>
              <a:rPr lang="uk-UA" altLang="uk-UA" sz="2800" dirty="0" smtClean="0">
                <a:latin typeface="Bookman Old Style" panose="02050604050505020204" pitchFamily="18" charset="0"/>
              </a:rPr>
              <a:t>обов'язковий,   безумовний   платіж    до </a:t>
            </a:r>
          </a:p>
          <a:p>
            <a:pPr marL="0" indent="0" algn="ctr" eaLnBrk="1" hangingPunct="1">
              <a:lnSpc>
                <a:spcPct val="180000"/>
              </a:lnSpc>
              <a:buFont typeface="Wingdings" pitchFamily="2" charset="2"/>
              <a:buNone/>
              <a:defRPr/>
            </a:pPr>
            <a:r>
              <a:rPr lang="uk-UA" altLang="uk-UA" sz="2800" dirty="0" smtClean="0">
                <a:latin typeface="Bookman Old Style" panose="02050604050505020204" pitchFamily="18" charset="0"/>
              </a:rPr>
              <a:t>відповідного   бюджету,   що   справляється  з  платників  податку відповідно до ПКУ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40339-67C3-4F4E-9B2B-EE12CE441305}" type="slidenum">
              <a:rPr lang="ru-RU" altLang="uk-UA"/>
              <a:pPr>
                <a:defRPr/>
              </a:pPr>
              <a:t>15</a:t>
            </a:fld>
            <a:endParaRPr lang="ru-RU" alt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uk-UA" altLang="uk-UA" sz="3600" b="1" dirty="0" smtClean="0">
                <a:latin typeface="Arial Black" panose="020B0A04020102020204" pitchFamily="34" charset="0"/>
              </a:rPr>
              <a:t>Збір  (плата,  внесок) -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600200"/>
            <a:ext cx="7921005" cy="4530725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uk-UA" altLang="uk-UA" sz="2800" dirty="0" smtClean="0">
                <a:latin typeface="Bookman Old Style" panose="02050604050505020204" pitchFamily="18" charset="0"/>
              </a:rPr>
              <a:t>обов'язковий  платіж   до відповідного бюджету, що справляється з платників зборів, з умовою </a:t>
            </a:r>
          </a:p>
          <a:p>
            <a:pPr marL="0" indent="0" algn="ctr"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uk-UA" altLang="uk-UA" sz="2800" dirty="0" smtClean="0">
                <a:latin typeface="Bookman Old Style" panose="02050604050505020204" pitchFamily="18" charset="0"/>
              </a:rPr>
              <a:t>отримання ними спеціальної вигоди </a:t>
            </a:r>
          </a:p>
          <a:p>
            <a:pPr marL="0" indent="0" algn="ctr"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uk-UA" altLang="uk-UA" sz="2400" i="1" dirty="0" smtClean="0">
                <a:latin typeface="Bookman Old Style" panose="02050604050505020204" pitchFamily="18" charset="0"/>
              </a:rPr>
              <a:t>(внаслідок вчинення на  користь  таких  осіб  державними органами,  органами місцевого самоврядування, ін. уповноваженими органами та особами юридично значимих дій)</a:t>
            </a:r>
            <a:r>
              <a:rPr lang="ru-RU" altLang="uk-UA" sz="3000" i="1" dirty="0" smtClean="0">
                <a:latin typeface="Bookman Old Style" panose="02050604050505020204" pitchFamily="18" charset="0"/>
              </a:rPr>
              <a:t> </a:t>
            </a:r>
            <a:endParaRPr lang="uk-UA" altLang="uk-UA" sz="3000" i="1" dirty="0" smtClean="0">
              <a:latin typeface="Bookman Old Style" panose="020506040505050202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A22D05-3346-4740-BF92-3F18B6C8B55D}" type="slidenum">
              <a:rPr lang="ru-RU" altLang="uk-UA"/>
              <a:pPr>
                <a:defRPr/>
              </a:pPr>
              <a:t>16</a:t>
            </a:fld>
            <a:endParaRPr lang="ru-RU" alt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16632"/>
            <a:ext cx="7921005" cy="9080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uk-UA" altLang="uk-UA" sz="3600" b="1" dirty="0" smtClean="0">
                <a:latin typeface="Arial Black" panose="020B0A04020102020204" pitchFamily="34" charset="0"/>
              </a:rPr>
              <a:t>Система оподаткування характеризується елементами: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237521"/>
            <a:ext cx="7643192" cy="5616575"/>
          </a:xfrm>
        </p:spPr>
        <p:txBody>
          <a:bodyPr>
            <a:normAutofit/>
          </a:bodyPr>
          <a:lstStyle/>
          <a:p>
            <a:pPr marL="457200" indent="-457200" eaLnBrk="1" hangingPunct="1">
              <a:lnSpc>
                <a:spcPct val="9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sz="2800" dirty="0" smtClean="0">
                <a:latin typeface="Bookman Old Style" panose="02050604050505020204" pitchFamily="18" charset="0"/>
              </a:rPr>
              <a:t>платники податку</a:t>
            </a:r>
          </a:p>
          <a:p>
            <a:pPr marL="457200" indent="-457200" eaLnBrk="1" hangingPunct="1">
              <a:lnSpc>
                <a:spcPct val="9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sz="2800" dirty="0" smtClean="0">
                <a:latin typeface="Bookman Old Style" panose="02050604050505020204" pitchFamily="18" charset="0"/>
              </a:rPr>
              <a:t>суб'єкт оподаткування</a:t>
            </a:r>
          </a:p>
          <a:p>
            <a:pPr marL="457200" indent="-457200" eaLnBrk="1" hangingPunct="1">
              <a:lnSpc>
                <a:spcPct val="9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sz="2800" dirty="0" smtClean="0">
                <a:latin typeface="Bookman Old Style" panose="02050604050505020204" pitchFamily="18" charset="0"/>
              </a:rPr>
              <a:t>об'єкт оподаткування</a:t>
            </a:r>
          </a:p>
          <a:p>
            <a:pPr marL="457200" indent="-457200" eaLnBrk="1" hangingPunct="1">
              <a:lnSpc>
                <a:spcPct val="9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sz="2800" dirty="0" smtClean="0">
                <a:latin typeface="Bookman Old Style" panose="02050604050505020204" pitchFamily="18" charset="0"/>
              </a:rPr>
              <a:t>база оподаткування</a:t>
            </a:r>
          </a:p>
          <a:p>
            <a:pPr marL="457200" indent="-457200" eaLnBrk="1" hangingPunct="1">
              <a:lnSpc>
                <a:spcPct val="9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sz="2800" dirty="0" smtClean="0">
                <a:latin typeface="Bookman Old Style" panose="02050604050505020204" pitchFamily="18" charset="0"/>
              </a:rPr>
              <a:t>ставка податку</a:t>
            </a:r>
          </a:p>
          <a:p>
            <a:pPr marL="457200" indent="-457200" eaLnBrk="1" hangingPunct="1">
              <a:lnSpc>
                <a:spcPct val="9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sz="2800" dirty="0" smtClean="0">
                <a:latin typeface="Bookman Old Style" panose="02050604050505020204" pitchFamily="18" charset="0"/>
              </a:rPr>
              <a:t>порядок обчислення податку</a:t>
            </a:r>
          </a:p>
          <a:p>
            <a:pPr marL="457200" indent="-457200" eaLnBrk="1" hangingPunct="1">
              <a:lnSpc>
                <a:spcPct val="9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sz="2800" dirty="0" smtClean="0">
                <a:latin typeface="Bookman Old Style" panose="02050604050505020204" pitchFamily="18" charset="0"/>
              </a:rPr>
              <a:t>податковий період</a:t>
            </a:r>
          </a:p>
          <a:p>
            <a:pPr marL="457200" indent="-457200" eaLnBrk="1" hangingPunct="1">
              <a:lnSpc>
                <a:spcPct val="9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sz="2800" dirty="0" smtClean="0">
                <a:latin typeface="Bookman Old Style" panose="02050604050505020204" pitchFamily="18" charset="0"/>
              </a:rPr>
              <a:t>строк та порядок сплати податку </a:t>
            </a:r>
          </a:p>
          <a:p>
            <a:pPr marL="457200" indent="-457200" eaLnBrk="1" hangingPunct="1">
              <a:lnSpc>
                <a:spcPct val="9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sz="2800" dirty="0" smtClean="0">
                <a:latin typeface="Bookman Old Style" panose="02050604050505020204" pitchFamily="18" charset="0"/>
              </a:rPr>
              <a:t>строк та порядок подання звітності  про  обчислення  і сплату податку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145377-4430-49B7-91B5-C63550AA559F}" type="slidenum">
              <a:rPr lang="ru-RU" altLang="uk-UA"/>
              <a:pPr>
                <a:defRPr/>
              </a:pPr>
              <a:t>17</a:t>
            </a:fld>
            <a:endParaRPr lang="ru-RU" alt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uk-UA" altLang="uk-UA" sz="3600" b="1" dirty="0" smtClean="0">
                <a:latin typeface="Arial Black" panose="020B0A04020102020204" pitchFamily="34" charset="0"/>
              </a:rPr>
              <a:t>Суб'єкти оподаткування -</a:t>
            </a:r>
            <a:endParaRPr lang="ru-RU" altLang="uk-UA" sz="3600" b="1" dirty="0" smtClean="0">
              <a:latin typeface="Arial Black" panose="020B0A04020102020204" pitchFamily="34" charset="0"/>
            </a:endParaRP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600200"/>
            <a:ext cx="7849567" cy="4530725"/>
          </a:xfrm>
        </p:spPr>
        <p:txBody>
          <a:bodyPr>
            <a:normAutofit fontScale="92500"/>
          </a:bodyPr>
          <a:lstStyle/>
          <a:p>
            <a:pPr marL="0" indent="0" algn="ctr" eaLnBrk="1" hangingPunct="1">
              <a:lnSpc>
                <a:spcPct val="210000"/>
              </a:lnSpc>
              <a:buFont typeface="Wingdings" pitchFamily="2" charset="2"/>
              <a:buNone/>
              <a:defRPr/>
            </a:pPr>
            <a:r>
              <a:rPr lang="uk-UA" altLang="uk-UA" sz="3000" dirty="0" smtClean="0">
                <a:latin typeface="Bookman Old Style" panose="02050604050505020204" pitchFamily="18" charset="0"/>
              </a:rPr>
              <a:t>платники податків і зборів, обов'язкових платежів </a:t>
            </a:r>
            <a:r>
              <a:rPr lang="uk-UA" altLang="uk-UA" sz="3000" dirty="0" smtClean="0">
                <a:latin typeface="Bookman Old Style" panose="02050604050505020204" pitchFamily="18" charset="0"/>
              </a:rPr>
              <a:t>(юридичні особи, фізичні особи) </a:t>
            </a:r>
            <a:r>
              <a:rPr lang="uk-UA" altLang="uk-UA" sz="3000" dirty="0" smtClean="0">
                <a:latin typeface="Bookman Old Style" panose="02050604050505020204" pitchFamily="18" charset="0"/>
              </a:rPr>
              <a:t>на яких покладено обов'язок сплачувати податки і збори</a:t>
            </a:r>
            <a:endParaRPr lang="ru-RU" altLang="uk-UA" sz="3000" dirty="0" smtClean="0">
              <a:latin typeface="Bookman Old Style" panose="020506040505050202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AD2514-38D3-4B1F-BD19-15CCE1B946B5}" type="slidenum">
              <a:rPr lang="ru-RU" altLang="uk-UA"/>
              <a:pPr>
                <a:defRPr/>
              </a:pPr>
              <a:t>18</a:t>
            </a:fld>
            <a:endParaRPr lang="ru-RU" alt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16632"/>
            <a:ext cx="7921005" cy="126841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uk-UA" altLang="uk-UA" sz="2800" b="1" dirty="0" smtClean="0">
                <a:latin typeface="Arial Black" panose="020B0A04020102020204" pitchFamily="34" charset="0"/>
              </a:rPr>
              <a:t>Об'єкти оподаткування – фізична чи вартісна величина, за якою нараховують податок:</a:t>
            </a:r>
            <a:endParaRPr lang="ru-RU" altLang="uk-UA" sz="2800" b="1" dirty="0" smtClean="0">
              <a:latin typeface="Arial Black" panose="020B0A04020102020204" pitchFamily="34" charset="0"/>
            </a:endParaRP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412875"/>
            <a:ext cx="7921005" cy="5184775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5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sz="3300" dirty="0" smtClean="0">
                <a:latin typeface="Bookman Old Style" panose="02050604050505020204" pitchFamily="18" charset="0"/>
              </a:rPr>
              <a:t>майно </a:t>
            </a:r>
            <a:r>
              <a:rPr lang="uk-UA" altLang="uk-UA" sz="3300" dirty="0" smtClean="0">
                <a:latin typeface="Bookman Old Style" panose="02050604050505020204" pitchFamily="18" charset="0"/>
              </a:rPr>
              <a:t>юридичних осіб, фізичних осіб </a:t>
            </a:r>
            <a:endParaRPr lang="uk-UA" altLang="uk-UA" sz="3300" dirty="0" smtClean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15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sz="3300" dirty="0" smtClean="0">
                <a:latin typeface="Bookman Old Style" panose="02050604050505020204" pitchFamily="18" charset="0"/>
              </a:rPr>
              <a:t>товари, доходи (прибуток)</a:t>
            </a:r>
          </a:p>
          <a:p>
            <a:pPr eaLnBrk="1" hangingPunct="1">
              <a:lnSpc>
                <a:spcPct val="15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sz="3300" dirty="0" smtClean="0">
                <a:latin typeface="Bookman Old Style" panose="02050604050505020204" pitchFamily="18" charset="0"/>
              </a:rPr>
              <a:t>обороти з реалізації товарів (робіт, послуг)</a:t>
            </a:r>
            <a:endParaRPr lang="en-US" altLang="uk-UA" sz="3300" dirty="0" smtClean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15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sz="3300" dirty="0" smtClean="0">
                <a:latin typeface="Bookman Old Style" panose="02050604050505020204" pitchFamily="18" charset="0"/>
              </a:rPr>
              <a:t>операції з постачання товарів (робіт, послуг)</a:t>
            </a:r>
            <a:endParaRPr lang="en-US" altLang="uk-UA" sz="3300" dirty="0" smtClean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15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sz="3300" dirty="0" smtClean="0">
                <a:latin typeface="Bookman Old Style" panose="02050604050505020204" pitchFamily="18" charset="0"/>
              </a:rPr>
              <a:t>спеціальне використання природних ресурсів</a:t>
            </a:r>
            <a:endParaRPr lang="en-US" altLang="uk-UA" sz="3300" dirty="0" smtClean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ru-RU" altLang="uk-UA" sz="3400" dirty="0" smtClean="0">
              <a:latin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FE151-FC15-4C15-B905-EAA8C203D102}" type="slidenum">
              <a:rPr lang="ru-RU" altLang="uk-UA"/>
              <a:pPr>
                <a:defRPr/>
              </a:pPr>
              <a:t>19</a:t>
            </a:fld>
            <a:endParaRPr lang="ru-RU" alt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2" name="Rectangle 16"/>
          <p:cNvSpPr>
            <a:spLocks noGrp="1" noChangeArrowheads="1"/>
          </p:cNvSpPr>
          <p:nvPr>
            <p:ph type="title"/>
          </p:nvPr>
        </p:nvSpPr>
        <p:spPr>
          <a:xfrm>
            <a:off x="1115616" y="620688"/>
            <a:ext cx="7849567" cy="5048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uk-UA" altLang="uk-UA" sz="3600" b="1" dirty="0" smtClean="0">
                <a:latin typeface="Arial Black" panose="020B0A04020102020204" pitchFamily="34" charset="0"/>
              </a:rPr>
              <a:t>ПЛАН</a:t>
            </a:r>
            <a:endParaRPr lang="ru-RU" altLang="uk-UA" sz="3600" b="1" dirty="0" smtClean="0">
              <a:latin typeface="Arial Black" panose="020B0A04020102020204" pitchFamily="34" charset="0"/>
            </a:endParaRPr>
          </a:p>
        </p:txBody>
      </p:sp>
      <p:sp>
        <p:nvSpPr>
          <p:cNvPr id="4113" name="Rectangle 17"/>
          <p:cNvSpPr>
            <a:spLocks noGrp="1" noChangeArrowheads="1"/>
          </p:cNvSpPr>
          <p:nvPr>
            <p:ph idx="1"/>
          </p:nvPr>
        </p:nvSpPr>
        <p:spPr>
          <a:xfrm>
            <a:off x="1043608" y="1700808"/>
            <a:ext cx="7776542" cy="3744962"/>
          </a:xfrm>
        </p:spPr>
        <p:txBody>
          <a:bodyPr>
            <a:normAutofit lnSpcReduction="10000"/>
          </a:bodyPr>
          <a:lstStyle/>
          <a:p>
            <a:pPr marL="352425" indent="-352425" eaLnBrk="1" hangingPunct="1">
              <a:lnSpc>
                <a:spcPct val="15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uk-UA" altLang="uk-UA" sz="3000" dirty="0" smtClean="0">
                <a:latin typeface="Bookman Old Style" panose="02050604050505020204" pitchFamily="18" charset="0"/>
              </a:rPr>
              <a:t>Економічна сутність податків</a:t>
            </a:r>
          </a:p>
          <a:p>
            <a:pPr marL="352425" indent="-352425" eaLnBrk="1" hangingPunct="1">
              <a:lnSpc>
                <a:spcPct val="15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uk-UA" altLang="uk-UA" sz="3000" dirty="0" smtClean="0">
                <a:latin typeface="Bookman Old Style" panose="02050604050505020204" pitchFamily="18" charset="0"/>
              </a:rPr>
              <a:t>Принципи оподаткування</a:t>
            </a:r>
          </a:p>
          <a:p>
            <a:pPr marL="352425" indent="-352425" eaLnBrk="1" hangingPunct="1">
              <a:lnSpc>
                <a:spcPct val="15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uk-UA" altLang="uk-UA" sz="3000" dirty="0" smtClean="0">
                <a:latin typeface="Bookman Old Style" panose="02050604050505020204" pitchFamily="18" charset="0"/>
              </a:rPr>
              <a:t>Податкова політика</a:t>
            </a:r>
          </a:p>
          <a:p>
            <a:pPr marL="352425" indent="-352425" eaLnBrk="1" hangingPunct="1">
              <a:lnSpc>
                <a:spcPct val="15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uk-UA" altLang="uk-UA" sz="3000" dirty="0" smtClean="0">
                <a:latin typeface="Bookman Old Style" panose="02050604050505020204" pitchFamily="18" charset="0"/>
              </a:rPr>
              <a:t>Права та обов'язки  платників податків і зборів</a:t>
            </a:r>
          </a:p>
          <a:p>
            <a:pPr marL="352425" indent="-352425" eaLnBrk="1" hangingPunct="1">
              <a:lnSpc>
                <a:spcPct val="110000"/>
              </a:lnSpc>
              <a:buClr>
                <a:schemeClr val="tx1"/>
              </a:buClr>
              <a:buFontTx/>
              <a:buAutoNum type="arabicPeriod"/>
              <a:defRPr/>
            </a:pPr>
            <a:endParaRPr lang="en-US" altLang="uk-UA" b="1" dirty="0" smtClean="0">
              <a:latin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DBA082-7F5F-4CF7-B16B-7BC703B398A2}" type="slidenum">
              <a:rPr lang="ru-RU" altLang="uk-UA"/>
              <a:pPr>
                <a:defRPr/>
              </a:pPr>
              <a:t>2</a:t>
            </a:fld>
            <a:endParaRPr lang="ru-RU" alt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uk-UA" altLang="uk-UA" sz="3600" dirty="0" smtClean="0">
                <a:latin typeface="Arial Black" panose="020B0A04020102020204" pitchFamily="34" charset="0"/>
              </a:rPr>
              <a:t>База оподаткування -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idx="1"/>
          </p:nvPr>
        </p:nvSpPr>
        <p:spPr>
          <a:xfrm>
            <a:off x="1043607" y="1600200"/>
            <a:ext cx="7921005" cy="4530725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160000"/>
              </a:lnSpc>
              <a:buFont typeface="Wingdings" pitchFamily="2" charset="2"/>
              <a:buNone/>
              <a:defRPr/>
            </a:pPr>
            <a:r>
              <a:rPr lang="uk-UA" altLang="uk-UA" sz="2800" dirty="0" smtClean="0">
                <a:latin typeface="Bookman Old Style" panose="02050604050505020204" pitchFamily="18" charset="0"/>
              </a:rPr>
              <a:t>фізичний, вартісний вираз об'єкта оподаткування, до якого застосовується податкова ставка і який використовується для визначення виміру податкового зобов'язання</a:t>
            </a:r>
          </a:p>
          <a:p>
            <a:pPr marL="0" indent="0" algn="ctr" eaLnBrk="1" hangingPunct="1">
              <a:lnSpc>
                <a:spcPct val="160000"/>
              </a:lnSpc>
              <a:buFont typeface="Wingdings" pitchFamily="2" charset="2"/>
              <a:buNone/>
              <a:defRPr/>
            </a:pPr>
            <a:endParaRPr lang="uk-UA" altLang="uk-UA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E821B-1552-4CB8-AC34-6486B451050F}" type="slidenum">
              <a:rPr lang="ru-RU" altLang="uk-UA"/>
              <a:pPr>
                <a:defRPr/>
              </a:pPr>
              <a:t>20</a:t>
            </a:fld>
            <a:endParaRPr lang="ru-RU" alt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uk-UA" altLang="uk-UA" sz="3600" b="1" dirty="0" smtClean="0">
                <a:latin typeface="Arial Black" panose="020B0A04020102020204" pitchFamily="34" charset="0"/>
              </a:rPr>
              <a:t>Ставка оподаткування </a:t>
            </a:r>
            <a:br>
              <a:rPr lang="uk-UA" altLang="uk-UA" sz="3600" b="1" dirty="0" smtClean="0">
                <a:latin typeface="Arial Black" panose="020B0A04020102020204" pitchFamily="34" charset="0"/>
              </a:rPr>
            </a:br>
            <a:r>
              <a:rPr lang="uk-UA" altLang="uk-UA" sz="3600" b="1" dirty="0" smtClean="0">
                <a:latin typeface="Arial Black" panose="020B0A04020102020204" pitchFamily="34" charset="0"/>
              </a:rPr>
              <a:t>(податкова ставка) -</a:t>
            </a:r>
            <a:endParaRPr lang="ru-RU" altLang="uk-UA" sz="3600" b="1" dirty="0" smtClean="0">
              <a:latin typeface="Arial Black" panose="020B0A04020102020204" pitchFamily="34" charset="0"/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447800"/>
            <a:ext cx="8100392" cy="4800600"/>
          </a:xfrm>
        </p:spPr>
        <p:txBody>
          <a:bodyPr>
            <a:normAutofit/>
          </a:bodyPr>
          <a:lstStyle/>
          <a:p>
            <a:pPr marL="609600" indent="-609600" algn="ctr" eaLnBrk="1" hangingPunct="1">
              <a:lnSpc>
                <a:spcPct val="140000"/>
              </a:lnSpc>
              <a:buFont typeface="Wingdings" pitchFamily="2" charset="2"/>
              <a:buNone/>
              <a:tabLst>
                <a:tab pos="0" algn="l"/>
              </a:tabLst>
              <a:defRPr/>
            </a:pPr>
            <a:r>
              <a:rPr lang="uk-UA" altLang="uk-UA" sz="3000" dirty="0" smtClean="0">
                <a:latin typeface="Bookman Old Style" panose="02050604050505020204" pitchFamily="18" charset="0"/>
              </a:rPr>
              <a:t>це законодавчо встановлений розмір</a:t>
            </a:r>
          </a:p>
          <a:p>
            <a:pPr marL="609600" indent="-609600" algn="ctr" eaLnBrk="1" hangingPunct="1">
              <a:lnSpc>
                <a:spcPct val="140000"/>
              </a:lnSpc>
              <a:buFont typeface="Wingdings" pitchFamily="2" charset="2"/>
              <a:buNone/>
              <a:tabLst>
                <a:tab pos="0" algn="l"/>
              </a:tabLst>
              <a:defRPr/>
            </a:pPr>
            <a:r>
              <a:rPr lang="uk-UA" altLang="uk-UA" sz="3000" dirty="0" smtClean="0">
                <a:latin typeface="Bookman Old Style" panose="02050604050505020204" pitchFamily="18" charset="0"/>
              </a:rPr>
              <a:t>податку на одиницю оподаткування</a:t>
            </a:r>
          </a:p>
          <a:p>
            <a:pPr marL="609600" indent="-609600" algn="ctr" eaLnBrk="1" hangingPunct="1">
              <a:lnSpc>
                <a:spcPct val="140000"/>
              </a:lnSpc>
              <a:buFont typeface="Wingdings" pitchFamily="2" charset="2"/>
              <a:buNone/>
              <a:tabLst>
                <a:tab pos="0" algn="l"/>
              </a:tabLst>
              <a:defRPr/>
            </a:pPr>
            <a:r>
              <a:rPr lang="uk-UA" altLang="uk-UA" sz="2800" b="1" dirty="0" smtClean="0">
                <a:latin typeface="Bookman Old Style" panose="02050604050505020204" pitchFamily="18" charset="0"/>
              </a:rPr>
              <a:t>Поділяють на:</a:t>
            </a:r>
          </a:p>
          <a:p>
            <a:pPr marL="609600" indent="-609600" algn="ctr" eaLnBrk="1" hangingPunct="1">
              <a:lnSpc>
                <a:spcPct val="140000"/>
              </a:lnSpc>
              <a:buClr>
                <a:schemeClr val="tx1"/>
              </a:buClr>
              <a:buFont typeface="Wingdings" pitchFamily="2" charset="2"/>
              <a:buAutoNum type="arabicPeriod"/>
              <a:tabLst>
                <a:tab pos="0" algn="l"/>
              </a:tabLst>
              <a:defRPr/>
            </a:pPr>
            <a:r>
              <a:rPr lang="uk-UA" altLang="uk-UA" dirty="0" smtClean="0">
                <a:latin typeface="Bookman Old Style" panose="02050604050505020204" pitchFamily="18" charset="0"/>
              </a:rPr>
              <a:t>базова</a:t>
            </a:r>
          </a:p>
          <a:p>
            <a:pPr marL="609600" indent="-609600" algn="ctr" eaLnBrk="1" hangingPunct="1">
              <a:lnSpc>
                <a:spcPct val="140000"/>
              </a:lnSpc>
              <a:buClr>
                <a:schemeClr val="tx1"/>
              </a:buClr>
              <a:buFont typeface="Wingdings" pitchFamily="2" charset="2"/>
              <a:buAutoNum type="arabicPeriod"/>
              <a:tabLst>
                <a:tab pos="0" algn="l"/>
              </a:tabLst>
              <a:defRPr/>
            </a:pPr>
            <a:r>
              <a:rPr lang="uk-UA" altLang="uk-UA" dirty="0" smtClean="0">
                <a:latin typeface="Bookman Old Style" panose="02050604050505020204" pitchFamily="18" charset="0"/>
              </a:rPr>
              <a:t>відсоткова</a:t>
            </a:r>
          </a:p>
          <a:p>
            <a:pPr marL="609600" indent="-609600" algn="ctr" eaLnBrk="1" hangingPunct="1">
              <a:lnSpc>
                <a:spcPct val="140000"/>
              </a:lnSpc>
              <a:buFont typeface="Wingdings" pitchFamily="2" charset="2"/>
              <a:buNone/>
              <a:tabLst>
                <a:tab pos="0" algn="l"/>
              </a:tabLst>
              <a:defRPr/>
            </a:pPr>
            <a:endParaRPr lang="uk-UA" altLang="uk-UA" sz="3600" i="1" dirty="0" smtClean="0">
              <a:latin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CF8E4C-548A-4C48-988E-66FC3CC4E51D}" type="slidenum">
              <a:rPr lang="ru-RU" altLang="uk-UA"/>
              <a:pPr>
                <a:defRPr/>
              </a:pPr>
              <a:t>21</a:t>
            </a:fld>
            <a:endParaRPr lang="ru-RU" alt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9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404813"/>
            <a:ext cx="7643192" cy="6192837"/>
          </a:xfrm>
        </p:spPr>
        <p:txBody>
          <a:bodyPr>
            <a:normAutofit lnSpcReduction="10000"/>
          </a:bodyPr>
          <a:lstStyle/>
          <a:p>
            <a:pPr marL="449263" indent="-449263" eaLnBrk="1" hangingPunct="1"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uk-UA" altLang="uk-UA" sz="2800" b="1" dirty="0" smtClean="0">
                <a:latin typeface="Bookman Old Style" panose="02050604050505020204" pitchFamily="18" charset="0"/>
              </a:rPr>
              <a:t>Базова</a:t>
            </a:r>
            <a:r>
              <a:rPr lang="uk-UA" altLang="uk-UA" sz="2800" dirty="0" smtClean="0">
                <a:latin typeface="Bookman Old Style" panose="02050604050505020204" pitchFamily="18" charset="0"/>
              </a:rPr>
              <a:t> податкова ставка встановлюється в натуральному вигляді на базу оподаткування</a:t>
            </a:r>
          </a:p>
          <a:p>
            <a:pPr marL="449263" indent="-449263" eaLnBrk="1" hangingPunct="1"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uk-UA" altLang="uk-UA" sz="2800" b="1" dirty="0" smtClean="0">
                <a:latin typeface="Bookman Old Style" panose="02050604050505020204" pitchFamily="18" charset="0"/>
              </a:rPr>
              <a:t>Відсоткова</a:t>
            </a:r>
            <a:r>
              <a:rPr lang="uk-UA" altLang="uk-UA" sz="2800" dirty="0" smtClean="0">
                <a:latin typeface="Bookman Old Style" panose="02050604050505020204" pitchFamily="18" charset="0"/>
              </a:rPr>
              <a:t> встановлюється як певна частина від бази оподаткування:</a:t>
            </a:r>
          </a:p>
          <a:p>
            <a:pPr marL="449263" indent="-449263" eaLnBrk="1" hangingPunct="1">
              <a:lnSpc>
                <a:spcPct val="160000"/>
              </a:lnSpc>
              <a:defRPr/>
            </a:pPr>
            <a:endParaRPr lang="uk-UA" altLang="uk-UA" sz="1400" dirty="0" smtClean="0">
              <a:latin typeface="Bookman Old Style" panose="02050604050505020204" pitchFamily="18" charset="0"/>
            </a:endParaRPr>
          </a:p>
          <a:p>
            <a:pPr marL="449263" indent="-449263" algn="ctr" eaLnBrk="1" hangingPunct="1"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uk-UA" altLang="uk-UA" sz="2800" b="1" dirty="0" smtClean="0">
                <a:latin typeface="Bookman Old Style" panose="02050604050505020204" pitchFamily="18" charset="0"/>
              </a:rPr>
              <a:t>Пропорційна</a:t>
            </a:r>
          </a:p>
          <a:p>
            <a:pPr marL="449263" indent="-449263" algn="ctr" eaLnBrk="1" hangingPunct="1"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uk-UA" altLang="uk-UA" sz="2800" b="1" dirty="0" smtClean="0">
                <a:latin typeface="Bookman Old Style" panose="02050604050505020204" pitchFamily="18" charset="0"/>
              </a:rPr>
              <a:t>Прогресивна</a:t>
            </a:r>
          </a:p>
          <a:p>
            <a:pPr marL="449263" indent="-449263" algn="ctr" eaLnBrk="1" hangingPunct="1"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uk-UA" altLang="uk-UA" sz="2800" b="1" dirty="0" smtClean="0">
                <a:latin typeface="Bookman Old Style" panose="02050604050505020204" pitchFamily="18" charset="0"/>
              </a:rPr>
              <a:t>Регресивна</a:t>
            </a:r>
          </a:p>
          <a:p>
            <a:pPr marL="449263" indent="-449263" eaLnBrk="1" hangingPunct="1">
              <a:lnSpc>
                <a:spcPct val="140000"/>
              </a:lnSpc>
              <a:buFont typeface="Wingdings" pitchFamily="2" charset="2"/>
              <a:buNone/>
              <a:defRPr/>
            </a:pPr>
            <a:endParaRPr lang="uk-UA" altLang="uk-UA" sz="2800" b="1" dirty="0" smtClean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9F605A-1948-44EB-8853-DFCE84244E22}" type="slidenum">
              <a:rPr lang="ru-RU" altLang="uk-UA"/>
              <a:pPr>
                <a:defRPr/>
              </a:pPr>
              <a:t>22</a:t>
            </a:fld>
            <a:endParaRPr lang="ru-RU" alt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altLang="uk-UA" sz="3600" b="1" dirty="0" smtClean="0">
                <a:latin typeface="Arial Black" panose="020B0A04020102020204" pitchFamily="34" charset="0"/>
              </a:rPr>
              <a:t>Одиниця оподаткування —</a:t>
            </a:r>
            <a:endParaRPr lang="ru-RU" altLang="uk-UA" sz="3600" b="1" dirty="0" smtClean="0">
              <a:latin typeface="Arial Black" panose="020B0A04020102020204" pitchFamily="34" charset="0"/>
            </a:endParaRP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600200"/>
            <a:ext cx="7921005" cy="4997450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180000"/>
              </a:lnSpc>
              <a:buFont typeface="Wingdings" pitchFamily="2" charset="2"/>
              <a:buNone/>
              <a:tabLst>
                <a:tab pos="274638" algn="l"/>
              </a:tabLst>
              <a:defRPr/>
            </a:pPr>
            <a:r>
              <a:rPr lang="uk-UA" altLang="uk-UA" sz="3000" dirty="0" smtClean="0">
                <a:latin typeface="Bookman Old Style" panose="02050604050505020204" pitchFamily="18" charset="0"/>
              </a:rPr>
              <a:t>це одиниця виміру (фізичного чи грошового) об'єкта оподаткування</a:t>
            </a:r>
          </a:p>
          <a:p>
            <a:pPr marL="0" indent="0" algn="ctr" eaLnBrk="1" hangingPunct="1">
              <a:lnSpc>
                <a:spcPct val="180000"/>
              </a:lnSpc>
              <a:buFont typeface="Wingdings" pitchFamily="2" charset="2"/>
              <a:buNone/>
              <a:tabLst>
                <a:tab pos="274638" algn="l"/>
              </a:tabLst>
              <a:defRPr/>
            </a:pPr>
            <a:r>
              <a:rPr lang="uk-UA" altLang="uk-UA" sz="3000" dirty="0" smtClean="0">
                <a:latin typeface="Bookman Old Style" panose="02050604050505020204" pitchFamily="18" charset="0"/>
              </a:rPr>
              <a:t>Виражається в грошовій або натуральній формах, має переважно розрахунковий характер</a:t>
            </a:r>
            <a:endParaRPr lang="ru-RU" altLang="uk-UA" sz="3000" dirty="0" smtClean="0">
              <a:latin typeface="Bookman Old Style" panose="02050604050505020204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tabLst>
                <a:tab pos="274638" algn="l"/>
              </a:tabLst>
              <a:defRPr/>
            </a:pPr>
            <a:endParaRPr lang="ru-RU" altLang="uk-UA" sz="2800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0937B-239C-494C-965E-9C0EEB85CB60}" type="slidenum">
              <a:rPr lang="ru-RU" altLang="uk-UA"/>
              <a:pPr>
                <a:defRPr/>
              </a:pPr>
              <a:t>23</a:t>
            </a:fld>
            <a:endParaRPr lang="ru-RU" alt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765175"/>
            <a:ext cx="7921005" cy="5365750"/>
          </a:xfrm>
        </p:spPr>
        <p:txBody>
          <a:bodyPr/>
          <a:lstStyle/>
          <a:p>
            <a:pPr marL="0" indent="0" algn="ctr" eaLnBrk="1" hangingPunct="1">
              <a:lnSpc>
                <a:spcPct val="170000"/>
              </a:lnSpc>
              <a:buFont typeface="Wingdings" pitchFamily="2" charset="2"/>
              <a:buNone/>
              <a:defRPr/>
            </a:pPr>
            <a:r>
              <a:rPr lang="uk-UA" altLang="uk-UA" sz="4000" b="1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Джерело сплати – </a:t>
            </a:r>
          </a:p>
          <a:p>
            <a:pPr marL="0" indent="0" algn="ctr" eaLnBrk="1" hangingPunct="1">
              <a:lnSpc>
                <a:spcPct val="170000"/>
              </a:lnSpc>
              <a:buFont typeface="Wingdings" pitchFamily="2" charset="2"/>
              <a:buNone/>
              <a:defRPr/>
            </a:pPr>
            <a:r>
              <a:rPr lang="uk-UA" altLang="uk-UA" dirty="0" smtClean="0">
                <a:latin typeface="Bookman Old Style" panose="02050604050505020204" pitchFamily="18" charset="0"/>
              </a:rPr>
              <a:t>джерело, за рахунок якого сплачується  той чи інший податок (заробітна плата, прибуток)</a:t>
            </a:r>
            <a:endParaRPr lang="ru-RU" altLang="uk-UA" dirty="0" smtClean="0">
              <a:latin typeface="Bookman Old Style" panose="02050604050505020204" pitchFamily="18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C1E07E-8982-4698-94B2-534BB94B06B8}" type="slidenum">
              <a:rPr lang="ru-RU" altLang="uk-UA"/>
              <a:pPr>
                <a:defRPr/>
              </a:pPr>
              <a:t>24</a:t>
            </a:fld>
            <a:endParaRPr lang="ru-RU" alt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16632"/>
            <a:ext cx="7643192" cy="54927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uk-UA" altLang="uk-UA" sz="3600" b="1" dirty="0" smtClean="0">
                <a:latin typeface="Arial Black" panose="020B0A04020102020204" pitchFamily="34" charset="0"/>
              </a:rPr>
              <a:t>Принципи оподаткування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idx="1"/>
          </p:nvPr>
        </p:nvSpPr>
        <p:spPr>
          <a:xfrm>
            <a:off x="1225163" y="764704"/>
            <a:ext cx="7921005" cy="5976069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sz="2200" dirty="0" smtClean="0">
                <a:latin typeface="Bookman Old Style" panose="02050604050505020204" pitchFamily="18" charset="0"/>
              </a:rPr>
              <a:t>Загальність оподаткування</a:t>
            </a:r>
          </a:p>
          <a:p>
            <a:pPr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sz="2200" dirty="0" smtClean="0">
                <a:latin typeface="Bookman Old Style" panose="02050604050505020204" pitchFamily="18" charset="0"/>
              </a:rPr>
              <a:t>Рівність усіх платників перед законом</a:t>
            </a:r>
          </a:p>
          <a:p>
            <a:pPr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sz="2200" dirty="0" smtClean="0">
                <a:latin typeface="Bookman Old Style" panose="02050604050505020204" pitchFamily="18" charset="0"/>
              </a:rPr>
              <a:t>Невідворотність настання визначеної законом відповідальності за порушення податкового законодавства</a:t>
            </a:r>
          </a:p>
          <a:p>
            <a:pPr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sz="2200" dirty="0" smtClean="0">
                <a:latin typeface="Bookman Old Style" panose="02050604050505020204" pitchFamily="18" charset="0"/>
              </a:rPr>
              <a:t>Презумпція правомірності рішень платника податку</a:t>
            </a:r>
          </a:p>
          <a:p>
            <a:pPr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sz="2200" dirty="0" smtClean="0">
                <a:latin typeface="Bookman Old Style" panose="02050604050505020204" pitchFamily="18" charset="0"/>
              </a:rPr>
              <a:t>Фіскальна доскональність</a:t>
            </a:r>
            <a:r>
              <a:rPr lang="en-US" altLang="uk-UA" sz="2200" dirty="0" smtClean="0">
                <a:latin typeface="Bookman Old Style" panose="02050604050505020204" pitchFamily="18" charset="0"/>
              </a:rPr>
              <a:t> </a:t>
            </a:r>
            <a:r>
              <a:rPr lang="en-US" altLang="uk-UA" sz="1400" dirty="0" smtClean="0">
                <a:latin typeface="Bookman Old Style" panose="02050604050505020204" pitchFamily="18" charset="0"/>
              </a:rPr>
              <a:t>(</a:t>
            </a:r>
            <a:r>
              <a:rPr lang="uk-UA" altLang="uk-UA" sz="1400" dirty="0" smtClean="0">
                <a:latin typeface="Bookman Old Style" panose="02050604050505020204" pitchFamily="18" charset="0"/>
              </a:rPr>
              <a:t>збалансованість витрат бюджету з надходженнями)</a:t>
            </a:r>
          </a:p>
          <a:p>
            <a:pPr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sz="2200" dirty="0" smtClean="0">
                <a:latin typeface="Bookman Old Style" panose="02050604050505020204" pitchFamily="18" charset="0"/>
              </a:rPr>
              <a:t>Соціальна справедливість (</a:t>
            </a:r>
            <a:r>
              <a:rPr lang="uk-UA" altLang="uk-UA" sz="1400" dirty="0" smtClean="0">
                <a:latin typeface="Bookman Old Style" panose="02050604050505020204" pitchFamily="18" charset="0"/>
              </a:rPr>
              <a:t>установлення податків відповідно до платоспроможності)</a:t>
            </a:r>
            <a:endParaRPr lang="uk-UA" altLang="uk-UA" sz="2200" dirty="0" smtClean="0">
              <a:latin typeface="Bookman Old Style" panose="020506040505050202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sz="2200" dirty="0" smtClean="0">
                <a:latin typeface="Bookman Old Style" panose="02050604050505020204" pitchFamily="18" charset="0"/>
              </a:rPr>
              <a:t>Економічність оподаткування </a:t>
            </a:r>
            <a:r>
              <a:rPr lang="uk-UA" altLang="uk-UA" sz="1600" dirty="0" smtClean="0">
                <a:latin typeface="Bookman Old Style" panose="02050604050505020204" pitchFamily="18" charset="0"/>
              </a:rPr>
              <a:t>(надходження перевищують витрати на адміністрування)</a:t>
            </a:r>
          </a:p>
          <a:p>
            <a:pPr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sz="2200" dirty="0" smtClean="0">
                <a:latin typeface="Bookman Old Style" panose="02050604050505020204" pitchFamily="18" charset="0"/>
              </a:rPr>
              <a:t>Нейтральність оподаткування </a:t>
            </a:r>
            <a:r>
              <a:rPr lang="uk-UA" altLang="uk-UA" sz="1600" dirty="0" smtClean="0">
                <a:latin typeface="Bookman Old Style" panose="02050604050505020204" pitchFamily="18" charset="0"/>
              </a:rPr>
              <a:t>(без впливу на збільшення/зменшення конкурентоздатності платника)</a:t>
            </a:r>
          </a:p>
          <a:p>
            <a:pPr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sz="2200" dirty="0" smtClean="0">
                <a:latin typeface="Bookman Old Style" panose="02050604050505020204" pitchFamily="18" charset="0"/>
              </a:rPr>
              <a:t>Стабільність </a:t>
            </a:r>
            <a:r>
              <a:rPr lang="uk-UA" altLang="uk-UA" sz="1600" dirty="0" smtClean="0">
                <a:latin typeface="Bookman Old Style" panose="02050604050505020204" pitchFamily="18" charset="0"/>
              </a:rPr>
              <a:t>(зміни не вносять пізніше як за 6 місяців до початку бюджетного року, ставки не змінюються протягом бюджетного року)</a:t>
            </a:r>
          </a:p>
          <a:p>
            <a:pPr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sz="2200" dirty="0" smtClean="0">
                <a:latin typeface="Bookman Old Style" panose="02050604050505020204" pitchFamily="18" charset="0"/>
              </a:rPr>
              <a:t>Рівномірність та зручність сплати </a:t>
            </a:r>
            <a:r>
              <a:rPr lang="uk-UA" altLang="uk-UA" sz="1600" dirty="0" smtClean="0">
                <a:latin typeface="Bookman Old Style" panose="02050604050505020204" pitchFamily="18" charset="0"/>
              </a:rPr>
              <a:t>(своєчасність надходження до бюджету, зручність для сплати платникам)</a:t>
            </a:r>
          </a:p>
          <a:p>
            <a:pPr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sz="2200" dirty="0" smtClean="0">
                <a:latin typeface="Bookman Old Style" panose="02050604050505020204" pitchFamily="18" charset="0"/>
              </a:rPr>
              <a:t>Єдиний підхід до встановлення податків та зборів </a:t>
            </a:r>
            <a:r>
              <a:rPr lang="uk-UA" altLang="uk-UA" sz="1600" dirty="0" smtClean="0">
                <a:latin typeface="Bookman Old Style" panose="02050604050505020204" pitchFamily="18" charset="0"/>
              </a:rPr>
              <a:t>(визначення обов'язкових елементів податку)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484037-5186-401B-A451-25565DDB3AF8}" type="slidenum">
              <a:rPr lang="ru-RU" altLang="uk-UA"/>
              <a:pPr>
                <a:defRPr/>
              </a:pPr>
              <a:t>25</a:t>
            </a:fld>
            <a:endParaRPr lang="ru-RU" alt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uk-UA" altLang="uk-UA" sz="3600" i="1" dirty="0" smtClean="0">
                <a:latin typeface="Arial Black" panose="020B0A04020102020204" pitchFamily="34" charset="0"/>
              </a:rPr>
              <a:t>Податкова політика –</a:t>
            </a:r>
            <a:endParaRPr lang="ru-RU" altLang="uk-UA" sz="3600" i="1" dirty="0" smtClean="0">
              <a:latin typeface="Arial Black" panose="020B0A04020102020204" pitchFamily="34" charset="0"/>
            </a:endParaRPr>
          </a:p>
        </p:txBody>
      </p:sp>
      <p:sp>
        <p:nvSpPr>
          <p:cNvPr id="363523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557338"/>
            <a:ext cx="7849567" cy="4530725"/>
          </a:xfrm>
        </p:spPr>
        <p:txBody>
          <a:bodyPr/>
          <a:lstStyle/>
          <a:p>
            <a:pPr marL="0" indent="0" algn="ctr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uk-UA" altLang="uk-UA" sz="2800" dirty="0" smtClean="0">
                <a:latin typeface="Bookman Old Style" panose="02050604050505020204" pitchFamily="18" charset="0"/>
              </a:rPr>
              <a:t>це система заходів, які провадяться Урядом країни, по вирішенню певних короткострокових та довгострокових завдань, які стоять перед суспільством, за допомогою системи оподаткування</a:t>
            </a:r>
            <a:endParaRPr lang="ru-RU" altLang="uk-UA" sz="2800" dirty="0" smtClean="0">
              <a:latin typeface="Bookman Old Style" panose="020506040505050202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9CCC44-DA9F-40ED-B40B-346A3607425D}" type="slidenum">
              <a:rPr lang="ru-RU" altLang="uk-UA"/>
              <a:pPr>
                <a:defRPr/>
              </a:pPr>
              <a:t>26</a:t>
            </a:fld>
            <a:endParaRPr lang="ru-RU" alt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88913"/>
            <a:ext cx="8100392" cy="6408737"/>
          </a:xfrm>
        </p:spPr>
        <p:txBody>
          <a:bodyPr>
            <a:normAutofit/>
          </a:bodyPr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endParaRPr lang="uk-UA" altLang="uk-UA" sz="2000" dirty="0" smtClean="0">
              <a:latin typeface="Times New Roman" pitchFamily="18" charset="0"/>
            </a:endParaRPr>
          </a:p>
          <a:p>
            <a:pPr marL="0" indent="0" algn="ctr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uk-UA" altLang="uk-UA" b="1" dirty="0" smtClean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Зміст і мета податкової політики зумовлені:</a:t>
            </a:r>
          </a:p>
          <a:p>
            <a:pPr marL="0" indent="0" ea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Ш"/>
              <a:defRPr/>
            </a:pPr>
            <a:r>
              <a:rPr lang="uk-UA" altLang="uk-UA" sz="2800" dirty="0" smtClean="0">
                <a:latin typeface="Bookman Old Style" panose="02050604050505020204" pitchFamily="18" charset="0"/>
              </a:rPr>
              <a:t>соціально-економічним </a:t>
            </a:r>
            <a:r>
              <a:rPr lang="uk-UA" altLang="uk-UA" sz="2800" dirty="0" smtClean="0">
                <a:latin typeface="Bookman Old Style" panose="02050604050505020204" pitchFamily="18" charset="0"/>
              </a:rPr>
              <a:t>ладом суспільства</a:t>
            </a:r>
          </a:p>
          <a:p>
            <a:pPr marL="0" indent="0" ea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Ш"/>
              <a:defRPr/>
            </a:pPr>
            <a:r>
              <a:rPr lang="uk-UA" altLang="uk-UA" sz="2800" dirty="0" smtClean="0">
                <a:latin typeface="Bookman Old Style" panose="02050604050505020204" pitchFamily="18" charset="0"/>
              </a:rPr>
              <a:t>стратегічними цілями, які визначають розвиток національної економіки</a:t>
            </a:r>
          </a:p>
          <a:p>
            <a:pPr marL="0" indent="0" ea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Ш"/>
              <a:defRPr/>
            </a:pPr>
            <a:r>
              <a:rPr lang="uk-UA" altLang="uk-UA" sz="2800" dirty="0" smtClean="0">
                <a:latin typeface="Bookman Old Style" panose="02050604050505020204" pitchFamily="18" charset="0"/>
              </a:rPr>
              <a:t>соціальними групами, що стоять при владі</a:t>
            </a:r>
          </a:p>
          <a:p>
            <a:pPr marL="0" indent="0" ea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Ш"/>
              <a:defRPr/>
            </a:pPr>
            <a:r>
              <a:rPr lang="uk-UA" altLang="uk-UA" sz="2800" dirty="0" smtClean="0">
                <a:latin typeface="Bookman Old Style" panose="02050604050505020204" pitchFamily="18" charset="0"/>
              </a:rPr>
              <a:t> міжнародними зобов'язаннями в сфері державних фінансів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713507-2FB1-47CE-8486-9B49CBD05D74}" type="slidenum">
              <a:rPr lang="ru-RU" altLang="uk-UA"/>
              <a:pPr>
                <a:defRPr/>
              </a:pPr>
              <a:t>27</a:t>
            </a:fld>
            <a:endParaRPr lang="ru-RU" alt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9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620713"/>
            <a:ext cx="7992442" cy="6121400"/>
          </a:xfrm>
        </p:spPr>
        <p:txBody>
          <a:bodyPr/>
          <a:lstStyle/>
          <a:p>
            <a:pPr marL="0" indent="0" algn="ctr" eaLnBrk="1" hangingPunct="1">
              <a:lnSpc>
                <a:spcPct val="130000"/>
              </a:lnSpc>
              <a:buClr>
                <a:schemeClr val="tx1"/>
              </a:buClr>
              <a:buFont typeface="Wingdings 2" pitchFamily="18" charset="2"/>
              <a:buNone/>
              <a:defRPr/>
            </a:pPr>
            <a:r>
              <a:rPr lang="uk-UA" altLang="uk-UA" sz="2800" b="1" u="sng" dirty="0" smtClean="0">
                <a:latin typeface="Arial Black" panose="020B0A04020102020204" pitchFamily="34" charset="0"/>
              </a:rPr>
              <a:t>Довгострокові завдання:</a:t>
            </a:r>
          </a:p>
          <a:p>
            <a:pPr lvl="2" eaLnBrk="1" hangingPunct="1">
              <a:lnSpc>
                <a:spcPct val="13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uk-UA" altLang="uk-UA" dirty="0" smtClean="0">
                <a:latin typeface="Bookman Old Style" panose="02050604050505020204" pitchFamily="18" charset="0"/>
              </a:rPr>
              <a:t>економічний ріст </a:t>
            </a:r>
          </a:p>
          <a:p>
            <a:pPr lvl="2" eaLnBrk="1" hangingPunct="1">
              <a:lnSpc>
                <a:spcPct val="13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uk-UA" altLang="uk-UA" dirty="0" smtClean="0">
                <a:latin typeface="Bookman Old Style" panose="02050604050505020204" pitchFamily="18" charset="0"/>
              </a:rPr>
              <a:t>зменшення безробіття</a:t>
            </a:r>
          </a:p>
          <a:p>
            <a:pPr lvl="2" eaLnBrk="1" hangingPunct="1">
              <a:lnSpc>
                <a:spcPct val="13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uk-UA" altLang="uk-UA" dirty="0" smtClean="0">
                <a:latin typeface="Bookman Old Style" panose="02050604050505020204" pitchFamily="18" charset="0"/>
              </a:rPr>
              <a:t>ріст рівня  благополуччя </a:t>
            </a:r>
          </a:p>
          <a:p>
            <a:pPr marL="0" indent="0" eaLnBrk="1" hangingPunct="1">
              <a:lnSpc>
                <a:spcPct val="130000"/>
              </a:lnSpc>
              <a:buFont typeface="Wingdings 2" pitchFamily="18" charset="2"/>
              <a:buNone/>
              <a:defRPr/>
            </a:pPr>
            <a:r>
              <a:rPr lang="uk-UA" altLang="uk-UA" sz="1600" i="1" dirty="0" smtClean="0"/>
              <a:t>      </a:t>
            </a:r>
            <a:endParaRPr lang="uk-UA" altLang="uk-UA" sz="1600" i="1" dirty="0" smtClean="0"/>
          </a:p>
          <a:p>
            <a:pPr marL="0" indent="0" algn="ctr" eaLnBrk="1" hangingPunct="1">
              <a:lnSpc>
                <a:spcPct val="130000"/>
              </a:lnSpc>
              <a:buFont typeface="Wingdings 2" pitchFamily="18" charset="2"/>
              <a:buNone/>
              <a:defRPr/>
            </a:pPr>
            <a:r>
              <a:rPr lang="uk-UA" altLang="uk-UA" sz="2800" b="1" u="sng" dirty="0" smtClean="0">
                <a:latin typeface="Arial Black" panose="020B0A04020102020204" pitchFamily="34" charset="0"/>
              </a:rPr>
              <a:t>Короткострокові завдання:</a:t>
            </a:r>
          </a:p>
          <a:p>
            <a:pPr lvl="2" eaLnBrk="1" hangingPunct="1">
              <a:lnSpc>
                <a:spcPct val="13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uk-UA" altLang="uk-UA" dirty="0" smtClean="0">
                <a:latin typeface="Bookman Old Style" panose="02050604050505020204" pitchFamily="18" charset="0"/>
              </a:rPr>
              <a:t>наповнення державного бюджету</a:t>
            </a:r>
          </a:p>
          <a:p>
            <a:pPr lvl="2" eaLnBrk="1" hangingPunct="1">
              <a:lnSpc>
                <a:spcPct val="13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uk-UA" altLang="uk-UA" dirty="0" smtClean="0">
                <a:latin typeface="Bookman Old Style" panose="02050604050505020204" pitchFamily="18" charset="0"/>
              </a:rPr>
              <a:t>досягнення його збалансованості</a:t>
            </a:r>
          </a:p>
          <a:p>
            <a:pPr lvl="2" eaLnBrk="1" hangingPunct="1">
              <a:lnSpc>
                <a:spcPct val="13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uk-UA" altLang="uk-UA" dirty="0" smtClean="0">
                <a:latin typeface="Bookman Old Style" panose="02050604050505020204" pitchFamily="18" charset="0"/>
              </a:rPr>
              <a:t>стимулювання інвестиційної діяльності</a:t>
            </a:r>
            <a:endParaRPr lang="ru-RU" altLang="uk-UA" dirty="0" smtClean="0">
              <a:latin typeface="Bookman Old Style" panose="02050604050505020204" pitchFamily="18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B303FD-5C55-421D-AF13-FD44F9CED1ED}" type="slidenum">
              <a:rPr lang="ru-RU" altLang="uk-UA"/>
              <a:pPr>
                <a:defRPr/>
              </a:pPr>
              <a:t>28</a:t>
            </a:fld>
            <a:endParaRPr lang="ru-RU" alt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274638"/>
            <a:ext cx="81724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uk-UA" altLang="uk-UA" sz="3100" b="1" dirty="0" smtClean="0">
                <a:latin typeface="Arial Black" panose="020B0A04020102020204" pitchFamily="34" charset="0"/>
              </a:rPr>
              <a:t>Сукупність завдань податкової політики поділяють на основні групи:</a:t>
            </a:r>
            <a:r>
              <a:rPr lang="uk-UA" altLang="uk-UA" sz="3600" b="1" dirty="0" smtClean="0">
                <a:latin typeface="Times New Roman" pitchFamily="18" charset="0"/>
              </a:rPr>
              <a:t/>
            </a:r>
            <a:br>
              <a:rPr lang="uk-UA" altLang="uk-UA" sz="3600" b="1" dirty="0" smtClean="0">
                <a:latin typeface="Times New Roman" pitchFamily="18" charset="0"/>
              </a:rPr>
            </a:br>
            <a:endParaRPr lang="ru-RU" altLang="uk-UA" sz="3600" b="1" dirty="0" smtClean="0">
              <a:latin typeface="Times New Roman" pitchFamily="18" charset="0"/>
            </a:endParaRPr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600200"/>
            <a:ext cx="7992442" cy="4530725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uk-UA" altLang="uk-UA" b="1" dirty="0" smtClean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Фіскальна – </a:t>
            </a:r>
          </a:p>
          <a:p>
            <a:pPr algn="ctr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uk-UA" altLang="uk-UA" sz="2800" dirty="0" smtClean="0">
                <a:latin typeface="Bookman Old Style" panose="02050604050505020204" pitchFamily="18" charset="0"/>
              </a:rPr>
              <a:t>мобілізація коштів до бюджетів усіх рівнів для забезпечення держави фінансовими ресурсами, необхідними для виконання її функцій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6958D-0DDB-4B93-83E6-1B156733F0BD}" type="slidenum">
              <a:rPr lang="ru-RU" altLang="uk-UA"/>
              <a:pPr>
                <a:defRPr/>
              </a:pPr>
              <a:t>29</a:t>
            </a:fld>
            <a:endParaRPr lang="ru-RU" alt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333375"/>
            <a:ext cx="7643192" cy="6191250"/>
          </a:xfrm>
        </p:spPr>
        <p:txBody>
          <a:bodyPr>
            <a:normAutofit fontScale="77500" lnSpcReduction="20000"/>
          </a:bodyPr>
          <a:lstStyle/>
          <a:p>
            <a:pPr marL="0" indent="0" algn="ctr" eaLnBrk="1" hangingPunct="1">
              <a:lnSpc>
                <a:spcPct val="160000"/>
              </a:lnSpc>
              <a:buFont typeface="Wingdings" pitchFamily="2" charset="2"/>
              <a:buNone/>
              <a:defRPr/>
            </a:pPr>
            <a:r>
              <a:rPr lang="uk-UA" altLang="uk-UA" sz="4600" b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1. Податки </a:t>
            </a:r>
            <a:endParaRPr lang="en-US" altLang="uk-UA" sz="4600" b="1" dirty="0" smtClean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marL="0" indent="0" algn="ctr" eaLnBrk="1" hangingPunct="1">
              <a:lnSpc>
                <a:spcPct val="160000"/>
              </a:lnSpc>
              <a:buFont typeface="Wingdings" pitchFamily="2" charset="2"/>
              <a:buNone/>
              <a:defRPr/>
            </a:pPr>
            <a:r>
              <a:rPr lang="uk-UA" altLang="uk-UA" sz="3300" dirty="0" smtClean="0">
                <a:latin typeface="Bookman Old Style" panose="02050604050505020204" pitchFamily="18" charset="0"/>
              </a:rPr>
              <a:t>основне джерело формування фінансових ресурсів, які встановлюються для утримання державних структур (законодавчої, виконавчої та судової влади) та  виконання ними функцій держави - управління, оборони, соціальної та економічної та інших загальносуспільних потреб</a:t>
            </a:r>
            <a:endParaRPr lang="ru-RU" altLang="uk-UA" sz="3300" dirty="0" smtClean="0">
              <a:latin typeface="Bookman Old Style" panose="02050604050505020204" pitchFamily="18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0BC4C-1E76-48DB-AD78-C53C00512F2B}" type="slidenum">
              <a:rPr lang="ru-RU" altLang="uk-UA"/>
              <a:pPr>
                <a:defRPr/>
              </a:pPr>
              <a:t>3</a:t>
            </a:fld>
            <a:endParaRPr lang="ru-RU" alt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uk-UA" altLang="uk-UA" sz="3600" b="1" dirty="0" smtClean="0">
                <a:latin typeface="Arial Black" panose="020B0A04020102020204" pitchFamily="34" charset="0"/>
              </a:rPr>
              <a:t>Економічна або регулююча -</a:t>
            </a:r>
            <a:endParaRPr lang="ru-RU" altLang="uk-UA" sz="3600" b="1" dirty="0" smtClean="0">
              <a:latin typeface="Arial Black" panose="020B0A04020102020204" pitchFamily="34" charset="0"/>
            </a:endParaRPr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600200"/>
            <a:ext cx="7776542" cy="4530725"/>
          </a:xfrm>
        </p:spPr>
        <p:txBody>
          <a:bodyPr>
            <a:normAutofit fontScale="92500" lnSpcReduction="10000"/>
          </a:bodyPr>
          <a:lstStyle/>
          <a:p>
            <a:pPr marL="0" indent="0" algn="ctr" eaLnBrk="1" hangingPunct="1">
              <a:lnSpc>
                <a:spcPct val="210000"/>
              </a:lnSpc>
              <a:buFont typeface="Wingdings" pitchFamily="2" charset="2"/>
              <a:buNone/>
              <a:defRPr/>
            </a:pPr>
            <a:r>
              <a:rPr lang="uk-UA" altLang="uk-UA" sz="3000" dirty="0" smtClean="0">
                <a:latin typeface="Bookman Old Style" panose="02050604050505020204" pitchFamily="18" charset="0"/>
              </a:rPr>
              <a:t>підвищення рівня економічного розвитку держави, пожвавлення ділової і підприємницької активності та міжнародних економічних </a:t>
            </a:r>
            <a:r>
              <a:rPr lang="uk-UA" altLang="uk-UA" sz="3000" dirty="0" err="1" smtClean="0">
                <a:latin typeface="Bookman Old Style" panose="02050604050505020204" pitchFamily="18" charset="0"/>
              </a:rPr>
              <a:t>зв’язків</a:t>
            </a:r>
            <a:r>
              <a:rPr lang="uk-UA" altLang="uk-UA" sz="3000" dirty="0" smtClean="0">
                <a:latin typeface="Bookman Old Style" panose="02050604050505020204" pitchFamily="18" charset="0"/>
              </a:rPr>
              <a:t>, сприяння вирішенню соціальних проблем</a:t>
            </a:r>
            <a:endParaRPr lang="ru-RU" altLang="uk-UA" sz="3000" dirty="0" smtClean="0">
              <a:latin typeface="Bookman Old Style" panose="02050604050505020204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altLang="uk-UA" sz="3000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F8F77-D417-42C1-A172-AA02F1BDDA66}" type="slidenum">
              <a:rPr lang="ru-RU" altLang="uk-UA"/>
              <a:pPr>
                <a:defRPr/>
              </a:pPr>
              <a:t>30</a:t>
            </a:fld>
            <a:endParaRPr lang="ru-RU" alt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uk-UA" altLang="uk-UA" sz="3600" b="1" dirty="0" smtClean="0">
                <a:latin typeface="Arial Black" panose="020B0A04020102020204" pitchFamily="34" charset="0"/>
              </a:rPr>
              <a:t>Розподільча </a:t>
            </a:r>
            <a:r>
              <a:rPr lang="uk-UA" altLang="uk-UA" sz="3600" dirty="0" smtClean="0">
                <a:latin typeface="Arial Black" panose="020B0A04020102020204" pitchFamily="34" charset="0"/>
              </a:rPr>
              <a:t>-</a:t>
            </a:r>
            <a:endParaRPr lang="ru-RU" altLang="uk-UA" sz="3600" dirty="0" smtClean="0">
              <a:latin typeface="Arial Black" panose="020B0A04020102020204" pitchFamily="34" charset="0"/>
            </a:endParaRPr>
          </a:p>
        </p:txBody>
      </p:sp>
      <p:sp>
        <p:nvSpPr>
          <p:cNvPr id="265219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600200"/>
            <a:ext cx="7848997" cy="4530725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170000"/>
              </a:lnSpc>
              <a:buFont typeface="Wingdings" pitchFamily="2" charset="2"/>
              <a:buNone/>
              <a:defRPr/>
            </a:pPr>
            <a:r>
              <a:rPr lang="uk-UA" altLang="uk-UA" dirty="0" smtClean="0">
                <a:latin typeface="Bookman Old Style" panose="02050604050505020204" pitchFamily="18" charset="0"/>
              </a:rPr>
              <a:t>наповнення державного фонду з подальшим розподілом одержаних коштів</a:t>
            </a:r>
            <a:endParaRPr lang="ru-RU" altLang="uk-UA" dirty="0" smtClean="0">
              <a:latin typeface="Bookman Old Style" panose="020506040505050202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44D9C-64CB-404D-BB18-41FA4A808B75}" type="slidenum">
              <a:rPr lang="ru-RU" altLang="uk-UA"/>
              <a:pPr>
                <a:defRPr/>
              </a:pPr>
              <a:t>31</a:t>
            </a:fld>
            <a:endParaRPr lang="ru-RU" alt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332656"/>
            <a:ext cx="749808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altLang="uk-UA" sz="3600" b="1" dirty="0" smtClean="0">
                <a:latin typeface="Arial Black" panose="020B0A04020102020204" pitchFamily="34" charset="0"/>
              </a:rPr>
              <a:t>Стимулююча -</a:t>
            </a:r>
            <a:endParaRPr lang="ru-RU" altLang="uk-UA" sz="3600" b="1" dirty="0" smtClean="0">
              <a:latin typeface="Arial Black" panose="020B0A04020102020204" pitchFamily="34" charset="0"/>
            </a:endParaRPr>
          </a:p>
        </p:txBody>
      </p:sp>
      <p:sp>
        <p:nvSpPr>
          <p:cNvPr id="266243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600200"/>
            <a:ext cx="7849567" cy="4530725"/>
          </a:xfrm>
        </p:spPr>
        <p:txBody>
          <a:bodyPr>
            <a:normAutofit fontScale="92500"/>
          </a:bodyPr>
          <a:lstStyle/>
          <a:p>
            <a:pPr marL="0" indent="0" algn="ctr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uk-UA" altLang="uk-UA" dirty="0" smtClean="0">
                <a:latin typeface="Bookman Old Style" panose="02050604050505020204" pitchFamily="18" charset="0"/>
              </a:rPr>
              <a:t>створення орієнтирів для розвитку або згортання виробництва, діяльності </a:t>
            </a:r>
          </a:p>
          <a:p>
            <a:pPr marL="0" indent="0" algn="ctr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endParaRPr lang="uk-UA" altLang="uk-UA" dirty="0" smtClean="0">
              <a:latin typeface="Bookman Old Style" panose="02050604050505020204" pitchFamily="18" charset="0"/>
            </a:endParaRPr>
          </a:p>
          <a:p>
            <a:pPr marL="0" indent="0" algn="ctr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uk-UA" altLang="uk-UA" sz="2800" i="1" dirty="0" smtClean="0">
                <a:latin typeface="Bookman Old Style" panose="02050604050505020204" pitchFamily="18" charset="0"/>
              </a:rPr>
              <a:t>(застосування пільг, зміна об'єкта оподаткування, зменшення бази оподаткування)</a:t>
            </a:r>
            <a:endParaRPr lang="ru-RU" altLang="uk-UA" sz="2800" i="1" dirty="0" smtClean="0">
              <a:latin typeface="Bookman Old Style" panose="020506040505050202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995D2-9E16-42E4-A5B6-9A6680DFEDCF}" type="slidenum">
              <a:rPr lang="ru-RU" altLang="uk-UA"/>
              <a:pPr>
                <a:defRPr/>
              </a:pPr>
              <a:t>32</a:t>
            </a:fld>
            <a:endParaRPr lang="ru-RU" alt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uk-UA" altLang="uk-UA" sz="3600" b="1" dirty="0" smtClean="0">
                <a:latin typeface="Arial Black" panose="020B0A04020102020204" pitchFamily="34" charset="0"/>
              </a:rPr>
              <a:t>Контролююча -</a:t>
            </a:r>
            <a:endParaRPr lang="ru-RU" altLang="uk-UA" sz="3600" b="1" dirty="0" smtClean="0">
              <a:latin typeface="Arial Black" panose="020B0A04020102020204" pitchFamily="34" charset="0"/>
            </a:endParaRPr>
          </a:p>
        </p:txBody>
      </p:sp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916113"/>
            <a:ext cx="7643192" cy="4214812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140000"/>
              </a:lnSpc>
              <a:buFont typeface="Wingdings" pitchFamily="2" charset="2"/>
              <a:buNone/>
              <a:defRPr/>
            </a:pPr>
            <a:r>
              <a:rPr lang="uk-UA" altLang="uk-UA" dirty="0" smtClean="0">
                <a:latin typeface="Bookman Old Style" panose="02050604050505020204" pitchFamily="18" charset="0"/>
              </a:rPr>
              <a:t>контроль за діяльністю суб'єктів економічних відносин</a:t>
            </a:r>
            <a:endParaRPr lang="ru-RU" altLang="uk-UA" dirty="0" smtClean="0">
              <a:latin typeface="Bookman Old Style" panose="020506040505050202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A352D2-A687-4B12-ACEE-5484E35B0F32}" type="slidenum">
              <a:rPr lang="ru-RU" altLang="uk-UA"/>
              <a:pPr>
                <a:defRPr/>
              </a:pPr>
              <a:t>33</a:t>
            </a:fld>
            <a:endParaRPr lang="ru-RU" alt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274638"/>
            <a:ext cx="7962088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uk-UA" altLang="uk-UA" sz="32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Умовно виділяють три можливі типи податкової політики:</a:t>
            </a:r>
            <a:endParaRPr lang="ru-RU" altLang="uk-UA" sz="3200" dirty="0" smtClean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600200"/>
            <a:ext cx="7920880" cy="4525963"/>
          </a:xfrm>
        </p:spPr>
        <p:txBody>
          <a:bodyPr>
            <a:normAutofit fontScale="92500" lnSpcReduction="10000"/>
          </a:bodyPr>
          <a:lstStyle/>
          <a:p>
            <a:pPr marL="0" indent="0" algn="ctr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uk-UA" altLang="uk-UA" b="1" dirty="0" smtClean="0">
                <a:latin typeface="Bookman Old Style" panose="02050604050505020204" pitchFamily="18" charset="0"/>
              </a:rPr>
              <a:t>І</a:t>
            </a:r>
            <a:r>
              <a:rPr lang="uk-UA" altLang="uk-UA" i="1" dirty="0" smtClean="0">
                <a:latin typeface="Bookman Old Style" panose="02050604050505020204" pitchFamily="18" charset="0"/>
              </a:rPr>
              <a:t> </a:t>
            </a:r>
            <a:r>
              <a:rPr lang="uk-UA" altLang="uk-UA" dirty="0" smtClean="0">
                <a:latin typeface="Bookman Old Style" panose="02050604050505020204" pitchFamily="18" charset="0"/>
              </a:rPr>
              <a:t>- </a:t>
            </a:r>
            <a:r>
              <a:rPr lang="uk-UA" altLang="uk-UA" b="1" dirty="0" smtClean="0">
                <a:latin typeface="Bookman Old Style" panose="02050604050505020204" pitchFamily="18" charset="0"/>
              </a:rPr>
              <a:t>високий рівень оподаткування - політика характеризується максимальним збільшенням податкового тягаря</a:t>
            </a:r>
            <a:endParaRPr lang="uk-UA" altLang="uk-UA" dirty="0" smtClean="0">
              <a:latin typeface="Bookman Old Style" panose="02050604050505020204" pitchFamily="18" charset="0"/>
            </a:endParaRPr>
          </a:p>
          <a:p>
            <a:pPr marL="0" indent="0" algn="ctr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uk-UA" altLang="uk-UA" i="1" dirty="0" smtClean="0">
                <a:latin typeface="Bookman Old Style" panose="02050604050505020204" pitchFamily="18" charset="0"/>
              </a:rPr>
              <a:t>Виникає ситуація, коли підвищення рівня оподаткування не супроводжується приростом надходжень до бюджетів різних рівнів</a:t>
            </a:r>
            <a:endParaRPr lang="ru-RU" altLang="uk-UA" i="1" dirty="0" smtClean="0">
              <a:latin typeface="Bookman Old Style" panose="020506040505050202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285F0A-BC7D-4AB5-9040-D86EDE17DD4B}" type="slidenum">
              <a:rPr lang="ru-RU" altLang="uk-UA"/>
              <a:pPr>
                <a:defRPr/>
              </a:pPr>
              <a:t>34</a:t>
            </a:fld>
            <a:endParaRPr lang="ru-RU" alt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260350"/>
            <a:ext cx="8100392" cy="6337300"/>
          </a:xfrm>
        </p:spPr>
        <p:txBody>
          <a:bodyPr>
            <a:normAutofit fontScale="92500" lnSpcReduction="10000"/>
          </a:bodyPr>
          <a:lstStyle/>
          <a:p>
            <a:pPr marL="0" indent="0" algn="ctr"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uk-UA" altLang="uk-UA" b="1" dirty="0" smtClean="0">
                <a:latin typeface="Bookman Old Style" panose="02050604050505020204" pitchFamily="18" charset="0"/>
              </a:rPr>
              <a:t>ІІ</a:t>
            </a:r>
            <a:r>
              <a:rPr lang="uk-UA" altLang="uk-UA" b="1" i="1" dirty="0" smtClean="0">
                <a:latin typeface="Bookman Old Style" panose="02050604050505020204" pitchFamily="18" charset="0"/>
              </a:rPr>
              <a:t> </a:t>
            </a:r>
            <a:r>
              <a:rPr lang="uk-UA" altLang="uk-UA" b="1" dirty="0" smtClean="0">
                <a:latin typeface="Bookman Old Style" panose="02050604050505020204" pitchFamily="18" charset="0"/>
              </a:rPr>
              <a:t>- низький податковий тягар </a:t>
            </a:r>
            <a:r>
              <a:rPr lang="uk-UA" altLang="uk-UA" dirty="0" smtClean="0">
                <a:latin typeface="Bookman Old Style" panose="02050604050505020204" pitchFamily="18" charset="0"/>
              </a:rPr>
              <a:t>- держава максимально враховує свої фіскальні інтереси та інтереси платників податків</a:t>
            </a:r>
          </a:p>
          <a:p>
            <a:pPr marL="0" indent="0" algn="ctr"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uk-UA" altLang="uk-UA" dirty="0" smtClean="0">
                <a:latin typeface="Bookman Old Style" panose="02050604050505020204" pitchFamily="18" charset="0"/>
              </a:rPr>
              <a:t>Політика сприяє розвитку економіки, особливо її реального сектора, забезпечує найсприятливіший податковий та інвестиційний клімат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uk-UA" altLang="uk-UA" dirty="0" smtClean="0">
              <a:latin typeface="Bookman Old Style" panose="02050604050505020204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uk-UA" altLang="uk-UA" i="1" dirty="0" smtClean="0">
                <a:latin typeface="Bookman Old Style" panose="02050604050505020204" pitchFamily="18" charset="0"/>
              </a:rPr>
              <a:t>Податковий тягар на СПД пом'якшено, але державні соціальні програми обмежено через скорочення бюджетних доходів</a:t>
            </a:r>
            <a:endParaRPr lang="ru-RU" altLang="uk-UA" i="1" dirty="0" smtClean="0">
              <a:latin typeface="Bookman Old Style" panose="02050604050505020204" pitchFamily="18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9A9801-CC16-405E-8AEB-1482E209A58D}" type="slidenum">
              <a:rPr lang="ru-RU" altLang="uk-UA"/>
              <a:pPr>
                <a:defRPr/>
              </a:pPr>
              <a:t>35</a:t>
            </a:fld>
            <a:endParaRPr lang="ru-RU" alt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260350"/>
            <a:ext cx="7921005" cy="6337300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uk-UA" altLang="uk-UA" sz="3000" b="1" dirty="0" smtClean="0">
                <a:latin typeface="Bookman Old Style" panose="02050604050505020204" pitchFamily="18" charset="0"/>
              </a:rPr>
              <a:t>ІІІ - податкова політика з досить істотним рівнем оподаткування для </a:t>
            </a:r>
            <a:r>
              <a:rPr lang="uk-UA" altLang="uk-UA" sz="3000" b="1" dirty="0" smtClean="0">
                <a:latin typeface="Bookman Old Style" panose="02050604050505020204" pitchFamily="18" charset="0"/>
              </a:rPr>
              <a:t>юридичних та фізичних осіб</a:t>
            </a:r>
            <a:r>
              <a:rPr lang="uk-UA" altLang="uk-UA" sz="3000" dirty="0" smtClean="0">
                <a:latin typeface="Bookman Old Style" panose="02050604050505020204" pitchFamily="18" charset="0"/>
              </a:rPr>
              <a:t>, </a:t>
            </a:r>
          </a:p>
          <a:p>
            <a:pPr marL="0" indent="0" algn="ctr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uk-UA" altLang="uk-UA" sz="3000" dirty="0" smtClean="0">
                <a:latin typeface="Bookman Old Style" panose="02050604050505020204" pitchFamily="18" charset="0"/>
              </a:rPr>
              <a:t>що </a:t>
            </a:r>
            <a:r>
              <a:rPr lang="uk-UA" altLang="uk-UA" sz="3000" dirty="0" smtClean="0">
                <a:latin typeface="Bookman Old Style" panose="02050604050505020204" pitchFamily="18" charset="0"/>
              </a:rPr>
              <a:t>компенсується для громадян високим рівнем соціального захисту, існуванням значної кількості державних соціальних гарантій та програм</a:t>
            </a:r>
            <a:endParaRPr lang="ru-RU" altLang="uk-UA" sz="3000" dirty="0" smtClean="0">
              <a:latin typeface="Bookman Old Style" panose="02050604050505020204" pitchFamily="18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3F7B15-3566-424B-82AD-ED62E8F8A6F2}" type="slidenum">
              <a:rPr lang="ru-RU" altLang="uk-UA"/>
              <a:pPr>
                <a:defRPr/>
              </a:pPr>
              <a:t>36</a:t>
            </a:fld>
            <a:endParaRPr lang="ru-RU" alt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4509121"/>
            <a:ext cx="7632080" cy="2007568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ru-RU" altLang="uk-UA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X - </a:t>
            </a:r>
            <a:r>
              <a:rPr lang="ru-RU" altLang="uk-UA" sz="20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рівень</a:t>
            </a:r>
            <a:r>
              <a:rPr lang="ru-RU" altLang="uk-UA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податкової</a:t>
            </a:r>
            <a:r>
              <a:rPr lang="ru-RU" altLang="uk-UA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ставки у </a:t>
            </a:r>
            <a:r>
              <a:rPr lang="ru-RU" altLang="uk-UA" sz="20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відсотках</a:t>
            </a:r>
            <a:r>
              <a:rPr lang="ru-RU" altLang="uk-UA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/>
            </a:r>
            <a:br>
              <a:rPr lang="ru-RU" altLang="uk-UA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ru-RU" altLang="uk-UA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Y - </a:t>
            </a:r>
            <a:r>
              <a:rPr lang="ru-RU" altLang="uk-UA" sz="20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середньорічний</a:t>
            </a:r>
            <a:r>
              <a:rPr lang="ru-RU" altLang="uk-UA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обсяг</a:t>
            </a:r>
            <a:r>
              <a:rPr lang="ru-RU" altLang="uk-UA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податкових</a:t>
            </a:r>
            <a:r>
              <a:rPr lang="ru-RU" altLang="uk-UA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надходжень</a:t>
            </a:r>
            <a:r>
              <a:rPr lang="ru-RU" altLang="uk-UA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у бюджет</a:t>
            </a:r>
            <a:r>
              <a:rPr lang="en-US" altLang="uk-UA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/>
            </a:r>
            <a:br>
              <a:rPr lang="en-US" altLang="uk-UA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ru-RU" altLang="uk-UA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Х0 - оптимальна ставка </a:t>
            </a:r>
            <a:r>
              <a:rPr lang="ru-RU" altLang="uk-UA" sz="20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податку</a:t>
            </a:r>
            <a:r>
              <a:rPr lang="ru-RU" altLang="uk-UA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, при </a:t>
            </a:r>
            <a:r>
              <a:rPr lang="ru-RU" altLang="uk-UA" sz="20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якій</a:t>
            </a:r>
            <a:r>
              <a:rPr lang="ru-RU" altLang="uk-UA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altLang="uk-UA" sz="20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надходження</a:t>
            </a:r>
            <a:r>
              <a:rPr lang="ru-RU" altLang="uk-UA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в бюджет </a:t>
            </a:r>
            <a:r>
              <a:rPr lang="ru-RU" altLang="uk-UA" sz="20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досягають</a:t>
            </a:r>
            <a:r>
              <a:rPr lang="ru-RU" altLang="uk-UA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максимуму – Y0</a:t>
            </a:r>
            <a:br>
              <a:rPr lang="ru-RU" altLang="uk-UA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ru-RU" altLang="uk-UA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Дослідження</a:t>
            </a:r>
            <a:r>
              <a:rPr lang="ru-RU" altLang="uk-UA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А. </a:t>
            </a:r>
            <a:r>
              <a:rPr lang="ru-RU" altLang="uk-UA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Лаффера</a:t>
            </a:r>
            <a:r>
              <a:rPr lang="ru-RU" altLang="uk-UA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теоретично довели: </a:t>
            </a:r>
            <a:r>
              <a:rPr lang="ru-RU" altLang="uk-UA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чим</a:t>
            </a:r>
            <a:r>
              <a:rPr lang="ru-RU" altLang="uk-UA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altLang="uk-UA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багатші</a:t>
            </a:r>
            <a:r>
              <a:rPr lang="ru-RU" altLang="uk-UA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altLang="uk-UA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громадяни</a:t>
            </a:r>
            <a:r>
              <a:rPr lang="ru-RU" altLang="uk-UA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, </a:t>
            </a:r>
            <a:r>
              <a:rPr lang="ru-RU" altLang="uk-UA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тим</a:t>
            </a:r>
            <a:r>
              <a:rPr lang="ru-RU" altLang="uk-UA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altLang="uk-UA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багатша</a:t>
            </a:r>
            <a:r>
              <a:rPr lang="ru-RU" altLang="uk-UA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держава</a:t>
            </a:r>
          </a:p>
        </p:txBody>
      </p:sp>
      <p:pic>
        <p:nvPicPr>
          <p:cNvPr id="4096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624" y="260648"/>
            <a:ext cx="7455907" cy="4105199"/>
          </a:xfr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FFDDD-8994-4F65-8710-CD4358C7831C}" type="slidenum">
              <a:rPr lang="ru-RU" altLang="uk-UA"/>
              <a:pPr>
                <a:defRPr/>
              </a:pPr>
              <a:t>37</a:t>
            </a:fld>
            <a:endParaRPr lang="ru-RU" alt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404813"/>
            <a:ext cx="7921005" cy="5726112"/>
          </a:xfrm>
        </p:spPr>
        <p:txBody>
          <a:bodyPr/>
          <a:lstStyle/>
          <a:p>
            <a:pPr marL="0" indent="0" algn="ctr"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uk-UA" altLang="uk-UA" sz="2800" dirty="0" smtClean="0">
                <a:latin typeface="Bookman Old Style" panose="02050604050505020204" pitchFamily="18" charset="0"/>
              </a:rPr>
              <a:t>Податкова політика держави </a:t>
            </a:r>
          </a:p>
          <a:p>
            <a:pPr marL="0" indent="0" algn="ctr"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uk-UA" altLang="uk-UA" sz="2800" dirty="0" smtClean="0">
                <a:latin typeface="Bookman Old Style" panose="02050604050505020204" pitchFamily="18" charset="0"/>
              </a:rPr>
              <a:t>здійснюється через податковий механізм</a:t>
            </a:r>
          </a:p>
          <a:p>
            <a:pPr marL="0" indent="0" algn="ctr"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endParaRPr lang="uk-UA" altLang="uk-UA" sz="3600" b="1" dirty="0" smtClean="0">
              <a:latin typeface="Bookman Old Style" panose="02050604050505020204" pitchFamily="18" charset="0"/>
            </a:endParaRPr>
          </a:p>
          <a:p>
            <a:pPr marL="0" indent="0" algn="ctr"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uk-UA" altLang="uk-UA" sz="3600" b="1" dirty="0" smtClean="0">
                <a:latin typeface="Bookman Old Style" panose="02050604050505020204" pitchFamily="18" charset="0"/>
              </a:rPr>
              <a:t>Податковий механізм – це сукупність організаційно-правових форм і методів управління оподаткуванням</a:t>
            </a:r>
            <a:endParaRPr lang="ru-RU" altLang="uk-UA" sz="3600" b="1" dirty="0" smtClean="0">
              <a:latin typeface="Bookman Old Style" panose="02050604050505020204" pitchFamily="18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0DF9A-FB3D-469D-BBA3-F9D2B0E8CE5C}" type="slidenum">
              <a:rPr lang="ru-RU" altLang="uk-UA"/>
              <a:pPr>
                <a:defRPr/>
              </a:pPr>
              <a:t>38</a:t>
            </a:fld>
            <a:endParaRPr lang="ru-RU" alt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uk-UA" altLang="uk-UA" sz="3600" b="1" dirty="0" smtClean="0">
                <a:latin typeface="Times New Roman" pitchFamily="18" charset="0"/>
              </a:rPr>
              <a:t> </a:t>
            </a:r>
            <a:r>
              <a:rPr lang="uk-UA" altLang="uk-UA" sz="4000" b="1" dirty="0" smtClean="0">
                <a:latin typeface="Arial Black" panose="020B0A04020102020204" pitchFamily="34" charset="0"/>
              </a:rPr>
              <a:t>ОБОВ'ЯЗКИ ПЛАТНИКІВ ПОДАТКІВ І ЗБОРІВ</a:t>
            </a:r>
            <a:r>
              <a:rPr lang="ru-RU" altLang="uk-UA" sz="4000" dirty="0" smtClean="0"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556792"/>
            <a:ext cx="7921005" cy="4574133"/>
          </a:xfrm>
        </p:spPr>
        <p:txBody>
          <a:bodyPr>
            <a:normAutofit fontScale="92500" lnSpcReduction="10000"/>
          </a:bodyPr>
          <a:lstStyle/>
          <a:p>
            <a:pPr marL="0" indent="0" algn="ctr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uk-UA" altLang="uk-UA" dirty="0" smtClean="0">
                <a:latin typeface="Bookman Old Style" panose="02050604050505020204" pitchFamily="18" charset="0"/>
              </a:rPr>
              <a:t>"Вмирати і сплачувати податки </a:t>
            </a:r>
            <a:r>
              <a:rPr lang="uk-UA" altLang="uk-UA" dirty="0" smtClean="0">
                <a:latin typeface="Bookman Old Style" panose="02050604050505020204" pitchFamily="18" charset="0"/>
              </a:rPr>
              <a:t>– </a:t>
            </a:r>
          </a:p>
          <a:p>
            <a:pPr marL="0" indent="0" algn="ctr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uk-UA" altLang="uk-UA" dirty="0" smtClean="0">
                <a:latin typeface="Bookman Old Style" panose="02050604050505020204" pitchFamily="18" charset="0"/>
              </a:rPr>
              <a:t>доля </a:t>
            </a:r>
            <a:r>
              <a:rPr lang="uk-UA" altLang="uk-UA" dirty="0" smtClean="0">
                <a:latin typeface="Bookman Old Style" panose="02050604050505020204" pitchFamily="18" charset="0"/>
              </a:rPr>
              <a:t>кожного" </a:t>
            </a:r>
          </a:p>
          <a:p>
            <a:pPr marL="0" indent="0" algn="ctr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uk-UA" altLang="uk-UA" dirty="0" smtClean="0">
                <a:latin typeface="Bookman Old Style" panose="02050604050505020204" pitchFamily="18" charset="0"/>
              </a:rPr>
              <a:t>Бенджамін Франклін </a:t>
            </a:r>
            <a:endParaRPr lang="uk-UA" altLang="uk-UA" dirty="0" smtClean="0">
              <a:latin typeface="Bookman Old Style" panose="02050604050505020204" pitchFamily="18" charset="0"/>
            </a:endParaRPr>
          </a:p>
          <a:p>
            <a:pPr marL="0" indent="0" algn="ctr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uk-UA" altLang="uk-UA" dirty="0" smtClean="0">
                <a:latin typeface="Bookman Old Style" panose="02050604050505020204" pitchFamily="18" charset="0"/>
              </a:rPr>
              <a:t>(</a:t>
            </a:r>
            <a:r>
              <a:rPr lang="uk-UA" altLang="uk-UA" dirty="0" smtClean="0">
                <a:latin typeface="Bookman Old Style" panose="02050604050505020204" pitchFamily="18" charset="0"/>
              </a:rPr>
              <a:t>17.01.1706 - 17.04.1740),</a:t>
            </a:r>
            <a:endParaRPr lang="ru-RU" altLang="uk-UA" dirty="0" smtClean="0">
              <a:latin typeface="Bookman Old Style" panose="02050604050505020204" pitchFamily="18" charset="0"/>
            </a:endParaRPr>
          </a:p>
          <a:p>
            <a:pPr marL="0" indent="0" algn="ctr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uk-UA" altLang="uk-UA" dirty="0" smtClean="0">
                <a:latin typeface="Bookman Old Style" panose="02050604050505020204" pitchFamily="18" charset="0"/>
              </a:rPr>
              <a:t>американський науковий </a:t>
            </a:r>
            <a:endParaRPr lang="uk-UA" altLang="uk-UA" dirty="0" smtClean="0">
              <a:latin typeface="Bookman Old Style" panose="02050604050505020204" pitchFamily="18" charset="0"/>
            </a:endParaRPr>
          </a:p>
          <a:p>
            <a:pPr marL="0" indent="0" algn="ctr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uk-UA" altLang="uk-UA" dirty="0" smtClean="0">
                <a:latin typeface="Bookman Old Style" panose="02050604050505020204" pitchFamily="18" charset="0"/>
              </a:rPr>
              <a:t>і </a:t>
            </a:r>
            <a:r>
              <a:rPr lang="uk-UA" altLang="uk-UA" dirty="0" smtClean="0">
                <a:latin typeface="Bookman Old Style" panose="02050604050505020204" pitchFamily="18" charset="0"/>
              </a:rPr>
              <a:t>політичний діяч</a:t>
            </a:r>
            <a:endParaRPr lang="ru-RU" altLang="uk-UA" dirty="0" smtClean="0">
              <a:latin typeface="Bookman Old Style" panose="020506040505050202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57C205-9B95-4F0A-86C2-7DB4EB3A4576}" type="slidenum">
              <a:rPr lang="ru-RU" altLang="uk-UA"/>
              <a:pPr>
                <a:defRPr/>
              </a:pPr>
              <a:t>39</a:t>
            </a:fld>
            <a:endParaRPr lang="ru-RU" alt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50" y="548680"/>
            <a:ext cx="8064450" cy="308424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uk-UA" altLang="uk-UA" sz="3100" b="1" dirty="0" smtClean="0">
                <a:latin typeface="Bookman Old Style" panose="02050604050505020204" pitchFamily="18" charset="0"/>
              </a:rPr>
              <a:t>Податки</a:t>
            </a:r>
            <a:r>
              <a:rPr lang="uk-UA" altLang="uk-UA" sz="3100" dirty="0" smtClean="0">
                <a:latin typeface="Bookman Old Style" panose="02050604050505020204" pitchFamily="18" charset="0"/>
              </a:rPr>
              <a:t> — економічно доцільне примусове вилучення (привласнення) державою частини необхідного та додаткового продукту з фізичних і юридичних осіб з метою фінансового забезпечення виконуваних державою функцій</a:t>
            </a:r>
            <a:r>
              <a:rPr lang="uk-UA" altLang="uk-UA" sz="2800" dirty="0" smtClean="0"/>
              <a:t/>
            </a:r>
            <a:br>
              <a:rPr lang="uk-UA" altLang="uk-UA" sz="2800" dirty="0" smtClean="0"/>
            </a:br>
            <a:endParaRPr lang="ru-RU" altLang="uk-UA" sz="2800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948B56-EC98-463D-A4D9-673116048462}" type="slidenum">
              <a:rPr lang="ru-RU" altLang="uk-UA"/>
              <a:pPr>
                <a:defRPr/>
              </a:pPr>
              <a:t>4</a:t>
            </a:fld>
            <a:endParaRPr lang="ru-RU" altLang="uk-UA"/>
          </a:p>
        </p:txBody>
      </p:sp>
      <p:pic>
        <p:nvPicPr>
          <p:cNvPr id="7172" name="Picture 5" descr="C:\Users\Настя\Pictures\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3" y="3344897"/>
            <a:ext cx="3005311" cy="3251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uk-UA" altLang="uk-UA" sz="3300" b="1" dirty="0" smtClean="0">
                <a:latin typeface="Arial Black" panose="020B0A04020102020204" pitchFamily="34" charset="0"/>
              </a:rPr>
              <a:t>Платники податків і зборів (обов'язкових платежів) </a:t>
            </a:r>
            <a:r>
              <a:rPr lang="uk-UA" altLang="uk-UA" sz="3300" b="1" dirty="0" smtClean="0">
                <a:latin typeface="Arial Black" panose="020B0A04020102020204" pitchFamily="34" charset="0"/>
              </a:rPr>
              <a:t/>
            </a:r>
            <a:br>
              <a:rPr lang="uk-UA" altLang="uk-UA" sz="3300" b="1" dirty="0" smtClean="0">
                <a:latin typeface="Arial Black" panose="020B0A04020102020204" pitchFamily="34" charset="0"/>
              </a:rPr>
            </a:br>
            <a:r>
              <a:rPr lang="uk-UA" altLang="uk-UA" sz="3300" b="1" dirty="0" smtClean="0">
                <a:latin typeface="Arial Black" panose="020B0A04020102020204" pitchFamily="34" charset="0"/>
              </a:rPr>
              <a:t>мають </a:t>
            </a:r>
            <a:r>
              <a:rPr lang="uk-UA" altLang="uk-UA" sz="3300" b="1" dirty="0" smtClean="0">
                <a:latin typeface="Arial Black" panose="020B0A04020102020204" pitchFamily="34" charset="0"/>
              </a:rPr>
              <a:t>право:</a:t>
            </a:r>
            <a:r>
              <a:rPr lang="uk-UA" altLang="uk-UA" sz="3600" b="1" dirty="0" smtClean="0">
                <a:latin typeface="Times New Roman" pitchFamily="18" charset="0"/>
              </a:rPr>
              <a:t/>
            </a:r>
            <a:br>
              <a:rPr lang="uk-UA" altLang="uk-UA" sz="3600" b="1" dirty="0" smtClean="0">
                <a:latin typeface="Times New Roman" pitchFamily="18" charset="0"/>
              </a:rPr>
            </a:br>
            <a:endParaRPr lang="ru-RU" altLang="uk-UA" sz="3600" b="1" dirty="0" smtClean="0">
              <a:latin typeface="Times New Roman" pitchFamily="18" charset="0"/>
            </a:endParaRPr>
          </a:p>
        </p:txBody>
      </p:sp>
      <p:sp>
        <p:nvSpPr>
          <p:cNvPr id="243715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268413"/>
            <a:ext cx="8100392" cy="5400675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sz="2800" dirty="0" smtClean="0">
                <a:latin typeface="Bookman Old Style" panose="02050604050505020204" pitchFamily="18" charset="0"/>
              </a:rPr>
              <a:t>подавати ДПІ документи, що підтверджують право на пільги щодо оподаткування у порядку, встановленому законами України</a:t>
            </a:r>
          </a:p>
          <a:p>
            <a:pPr eaLnBrk="1" hangingPunct="1">
              <a:lnSpc>
                <a:spcPct val="11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sz="2800" dirty="0" smtClean="0">
                <a:latin typeface="Bookman Old Style" panose="02050604050505020204" pitchFamily="18" charset="0"/>
              </a:rPr>
              <a:t>одержувати та ознайомлюватися з актами перевірок, проведених державними податковими органами</a:t>
            </a:r>
          </a:p>
          <a:p>
            <a:pPr eaLnBrk="1" hangingPunct="1">
              <a:lnSpc>
                <a:spcPct val="11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sz="2800" dirty="0" smtClean="0">
                <a:latin typeface="Bookman Old Style" panose="02050604050505020204" pitchFamily="18" charset="0"/>
              </a:rPr>
              <a:t>оскаржувати у встановленому законом порядку рішення державних податкових органів та дії їх посадових осіб</a:t>
            </a:r>
            <a:endParaRPr lang="ru-RU" altLang="uk-UA" sz="2800" dirty="0" smtClean="0">
              <a:latin typeface="Bookman Old Style" panose="020506040505050202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B85564-F8CB-45DD-9378-69D642DB8585}" type="slidenum">
              <a:rPr lang="ru-RU" altLang="uk-UA"/>
              <a:pPr>
                <a:defRPr/>
              </a:pPr>
              <a:t>40</a:t>
            </a:fld>
            <a:endParaRPr lang="ru-RU" alt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88640"/>
            <a:ext cx="8172400" cy="692150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uk-UA" altLang="uk-UA" sz="3200" b="1" dirty="0" smtClean="0">
                <a:latin typeface="Arial Black" panose="020B0A04020102020204" pitchFamily="34" charset="0"/>
              </a:rPr>
              <a:t>Платники податків і зборів зобов'язані:</a:t>
            </a:r>
            <a:endParaRPr lang="ru-RU" altLang="uk-UA" sz="3200" dirty="0" smtClean="0">
              <a:latin typeface="Arial Black" panose="020B0A04020102020204" pitchFamily="34" charset="0"/>
            </a:endParaRPr>
          </a:p>
        </p:txBody>
      </p:sp>
      <p:sp>
        <p:nvSpPr>
          <p:cNvPr id="242691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980728"/>
            <a:ext cx="8100392" cy="5760640"/>
          </a:xfrm>
        </p:spPr>
        <p:txBody>
          <a:bodyPr>
            <a:normAutofit fontScale="92500" lnSpcReduction="20000"/>
          </a:bodyPr>
          <a:lstStyle/>
          <a:p>
            <a:pPr marL="457200" indent="-457200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sz="2800" dirty="0" smtClean="0">
                <a:latin typeface="Bookman Old Style" panose="02050604050505020204" pitchFamily="18" charset="0"/>
              </a:rPr>
              <a:t>вести бухгалтерський облік, складати звітність про фінансово-господарську діяльність і забезпечувати її зберігання у терміни, встановлені законодавством </a:t>
            </a:r>
          </a:p>
          <a:p>
            <a:pPr marL="457200" indent="-457200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sz="2800" dirty="0" smtClean="0">
                <a:latin typeface="Bookman Old Style" panose="02050604050505020204" pitchFamily="18" charset="0"/>
              </a:rPr>
              <a:t>подавати до податкових органів та ін. держорганів декларації, бухгалтерську звітність та ін. документи і відомості, пов'язані з обчисленням і сплатою податків</a:t>
            </a:r>
          </a:p>
          <a:p>
            <a:pPr marL="457200" indent="-457200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sz="2800" dirty="0" smtClean="0">
                <a:latin typeface="Bookman Old Style" panose="02050604050505020204" pitchFamily="18" charset="0"/>
              </a:rPr>
              <a:t>сплачувати належні суми податків і зборів у встановлені законами терміни;</a:t>
            </a:r>
          </a:p>
          <a:p>
            <a:pPr marL="457200" indent="-457200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sz="2800" dirty="0" smtClean="0">
                <a:latin typeface="Bookman Old Style" panose="02050604050505020204" pitchFamily="18" charset="0"/>
              </a:rPr>
              <a:t>допускати посадових осіб державних податкових органів до обстеження приміщень, які використовують для одержання доходів чи пов'язані з утриманням об'єктів оподаткування, а також для перевірок з питань обчислення і сплати податків, зборів </a:t>
            </a:r>
            <a:endParaRPr lang="ru-RU" altLang="uk-UA" sz="2800" dirty="0" smtClean="0">
              <a:latin typeface="Bookman Old Style" panose="020506040505050202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108693-6C7D-4494-8CC1-636DB15BE386}" type="slidenum">
              <a:rPr lang="ru-RU" altLang="uk-UA"/>
              <a:pPr>
                <a:defRPr/>
              </a:pPr>
              <a:t>41</a:t>
            </a:fld>
            <a:endParaRPr lang="ru-RU" alt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7827D1-AA07-42FE-81EA-528C3A2E450C}" type="slidenum">
              <a:rPr lang="ru-RU" altLang="uk-UA"/>
              <a:pPr>
                <a:defRPr/>
              </a:pPr>
              <a:t>5</a:t>
            </a:fld>
            <a:endParaRPr lang="ru-RU" altLang="uk-UA"/>
          </a:p>
        </p:txBody>
      </p:sp>
      <p:sp>
        <p:nvSpPr>
          <p:cNvPr id="36045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115888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uk-UA" sz="2800" b="1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До</a:t>
            </a:r>
            <a:r>
              <a:rPr lang="uk-UA" altLang="uk-UA" sz="2800" b="1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ходи і витрати державного бюджету</a:t>
            </a:r>
            <a:endParaRPr lang="ru-RU" altLang="uk-UA" sz="2800" b="1" dirty="0" smtClean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60451" name="Содержимое 2"/>
          <p:cNvSpPr>
            <a:spLocks noGrp="1"/>
          </p:cNvSpPr>
          <p:nvPr>
            <p:ph sz="half" idx="4294967295"/>
          </p:nvPr>
        </p:nvSpPr>
        <p:spPr>
          <a:xfrm>
            <a:off x="971600" y="1285875"/>
            <a:ext cx="3816424" cy="5143500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defRPr/>
            </a:pPr>
            <a:r>
              <a:rPr lang="uk-UA" altLang="uk-UA" b="1" dirty="0" smtClean="0">
                <a:effectLst/>
                <a:latin typeface="Bookman Old Style" panose="02050604050505020204" pitchFamily="18" charset="0"/>
              </a:rPr>
              <a:t>Доходи:</a:t>
            </a:r>
            <a:r>
              <a:rPr lang="uk-UA" altLang="uk-UA" b="1" i="1" dirty="0" smtClean="0">
                <a:latin typeface="Bookman Old Style" panose="02050604050505020204" pitchFamily="18" charset="0"/>
              </a:rPr>
              <a:t> </a:t>
            </a:r>
          </a:p>
          <a:p>
            <a:pPr algn="ctr" eaLnBrk="1" hangingPunct="1">
              <a:buFontTx/>
              <a:buNone/>
              <a:defRPr/>
            </a:pPr>
            <a:r>
              <a:rPr lang="uk-UA" altLang="uk-UA" sz="2800" b="1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Податкові доходи</a:t>
            </a:r>
          </a:p>
          <a:p>
            <a:pPr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sz="2400" dirty="0" smtClean="0">
                <a:latin typeface="Bookman Old Style" panose="02050604050505020204" pitchFamily="18" charset="0"/>
              </a:rPr>
              <a:t>ПДВ, мита</a:t>
            </a:r>
            <a:r>
              <a:rPr lang="uk-UA" altLang="uk-UA" sz="2400" dirty="0" smtClean="0">
                <a:latin typeface="Bookman Old Style" panose="02050604050505020204" pitchFamily="18" charset="0"/>
              </a:rPr>
              <a:t>, акцизи</a:t>
            </a:r>
            <a:endParaRPr lang="uk-UA" altLang="uk-UA" sz="2400" dirty="0" smtClean="0">
              <a:latin typeface="Bookman Old Style" panose="020506040505050202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sz="2400" dirty="0" smtClean="0">
                <a:latin typeface="Bookman Old Style" panose="02050604050505020204" pitchFamily="18" charset="0"/>
              </a:rPr>
              <a:t>податок </a:t>
            </a:r>
            <a:r>
              <a:rPr lang="uk-UA" altLang="uk-UA" sz="2400" dirty="0" smtClean="0">
                <a:latin typeface="Bookman Old Style" panose="02050604050505020204" pitchFamily="18" charset="0"/>
              </a:rPr>
              <a:t>на прибуток організацій</a:t>
            </a:r>
          </a:p>
          <a:p>
            <a:pPr algn="ctr" eaLnBrk="1" hangingPunct="1">
              <a:buFontTx/>
              <a:buNone/>
              <a:defRPr/>
            </a:pPr>
            <a:r>
              <a:rPr lang="uk-UA" altLang="uk-UA" sz="2400" b="1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Неподаткові доходи:</a:t>
            </a:r>
          </a:p>
          <a:p>
            <a:pPr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sz="2400" dirty="0" smtClean="0">
                <a:latin typeface="Bookman Old Style" panose="02050604050505020204" pitchFamily="18" charset="0"/>
              </a:rPr>
              <a:t>доход </a:t>
            </a:r>
            <a:r>
              <a:rPr lang="uk-UA" altLang="uk-UA" sz="2400" dirty="0" smtClean="0">
                <a:latin typeface="Bookman Old Style" panose="02050604050505020204" pitchFamily="18" charset="0"/>
              </a:rPr>
              <a:t>від використання державного майна</a:t>
            </a:r>
          </a:p>
          <a:p>
            <a:pPr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sz="2400" dirty="0" smtClean="0">
                <a:latin typeface="Bookman Old Style" panose="02050604050505020204" pitchFamily="18" charset="0"/>
              </a:rPr>
              <a:t>доходи </a:t>
            </a:r>
            <a:r>
              <a:rPr lang="uk-UA" altLang="uk-UA" sz="2400" dirty="0" smtClean="0">
                <a:latin typeface="Bookman Old Style" panose="02050604050505020204" pitchFamily="18" charset="0"/>
              </a:rPr>
              <a:t>від платних послуг</a:t>
            </a:r>
          </a:p>
          <a:p>
            <a:pPr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sz="2400" dirty="0" smtClean="0">
                <a:latin typeface="Bookman Old Style" panose="02050604050505020204" pitchFamily="18" charset="0"/>
              </a:rPr>
              <a:t>доходи </a:t>
            </a:r>
            <a:r>
              <a:rPr lang="uk-UA" altLang="uk-UA" sz="2400" dirty="0" smtClean="0">
                <a:latin typeface="Bookman Old Style" panose="02050604050505020204" pitchFamily="18" charset="0"/>
              </a:rPr>
              <a:t>від реалізації державних послуг</a:t>
            </a:r>
          </a:p>
          <a:p>
            <a:pPr eaLnBrk="1" hangingPunct="1">
              <a:buFontTx/>
              <a:buChar char="-"/>
              <a:defRPr/>
            </a:pPr>
            <a:endParaRPr lang="uk-UA" altLang="uk-UA" sz="2400" dirty="0" smtClean="0"/>
          </a:p>
          <a:p>
            <a:pPr eaLnBrk="1" hangingPunct="1">
              <a:buFontTx/>
              <a:buChar char="-"/>
              <a:defRPr/>
            </a:pPr>
            <a:endParaRPr lang="uk-UA" altLang="uk-UA" sz="2400" dirty="0" smtClean="0"/>
          </a:p>
          <a:p>
            <a:pPr eaLnBrk="1" hangingPunct="1">
              <a:buFontTx/>
              <a:buChar char="-"/>
              <a:defRPr/>
            </a:pPr>
            <a:endParaRPr lang="uk-UA" altLang="uk-UA" dirty="0" smtClean="0"/>
          </a:p>
          <a:p>
            <a:pPr eaLnBrk="1" hangingPunct="1">
              <a:buFontTx/>
              <a:buChar char="-"/>
              <a:defRPr/>
            </a:pPr>
            <a:endParaRPr lang="ru-RU" altLang="uk-UA" dirty="0" smtClean="0"/>
          </a:p>
        </p:txBody>
      </p:sp>
      <p:sp>
        <p:nvSpPr>
          <p:cNvPr id="360452" name="Содержимое 3"/>
          <p:cNvSpPr>
            <a:spLocks noGrp="1"/>
          </p:cNvSpPr>
          <p:nvPr>
            <p:ph sz="half" idx="4294967295"/>
          </p:nvPr>
        </p:nvSpPr>
        <p:spPr>
          <a:xfrm>
            <a:off x="4929188" y="1214438"/>
            <a:ext cx="3819276" cy="5167312"/>
          </a:xfrm>
        </p:spPr>
        <p:txBody>
          <a:bodyPr>
            <a:normAutofit fontScale="92500"/>
          </a:bodyPr>
          <a:lstStyle/>
          <a:p>
            <a:pPr algn="ctr" eaLnBrk="1" hangingPunct="1">
              <a:defRPr/>
            </a:pPr>
            <a:r>
              <a:rPr lang="uk-UA" altLang="uk-UA" b="1" dirty="0" smtClean="0">
                <a:effectLst/>
                <a:latin typeface="Bookman Old Style" panose="02050604050505020204" pitchFamily="18" charset="0"/>
              </a:rPr>
              <a:t>Витрати:</a:t>
            </a:r>
          </a:p>
          <a:p>
            <a:pPr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sz="2400" dirty="0" smtClean="0">
                <a:latin typeface="Bookman Old Style" panose="02050604050505020204" pitchFamily="18" charset="0"/>
              </a:rPr>
              <a:t>державне управління </a:t>
            </a:r>
          </a:p>
          <a:p>
            <a:pPr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sz="2400" dirty="0" smtClean="0">
                <a:latin typeface="Bookman Old Style" panose="02050604050505020204" pitchFamily="18" charset="0"/>
              </a:rPr>
              <a:t>судова система</a:t>
            </a:r>
          </a:p>
          <a:p>
            <a:pPr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sz="2400" dirty="0" smtClean="0">
                <a:latin typeface="Bookman Old Style" panose="02050604050505020204" pitchFamily="18" charset="0"/>
              </a:rPr>
              <a:t>міжнародна діяльність</a:t>
            </a:r>
          </a:p>
          <a:p>
            <a:pPr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sz="2400" dirty="0" smtClean="0">
                <a:latin typeface="Bookman Old Style" panose="02050604050505020204" pitchFamily="18" charset="0"/>
              </a:rPr>
              <a:t>національна оборона</a:t>
            </a:r>
          </a:p>
          <a:p>
            <a:pPr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sz="2400" dirty="0" smtClean="0">
                <a:latin typeface="Bookman Old Style" panose="02050604050505020204" pitchFamily="18" charset="0"/>
              </a:rPr>
              <a:t>освіта</a:t>
            </a:r>
          </a:p>
          <a:p>
            <a:pPr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sz="2400" dirty="0" smtClean="0">
                <a:latin typeface="Bookman Old Style" panose="02050604050505020204" pitchFamily="18" charset="0"/>
              </a:rPr>
              <a:t>соціальна політика</a:t>
            </a:r>
          </a:p>
          <a:p>
            <a:pPr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sz="2400" dirty="0" smtClean="0">
                <a:latin typeface="Bookman Old Style" panose="02050604050505020204" pitchFamily="18" charset="0"/>
              </a:rPr>
              <a:t>охорона навколишнього середовища</a:t>
            </a:r>
          </a:p>
          <a:p>
            <a:pPr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uk-UA" altLang="uk-UA" sz="2400" dirty="0" smtClean="0">
                <a:latin typeface="Bookman Old Style" panose="02050604050505020204" pitchFamily="18" charset="0"/>
              </a:rPr>
              <a:t>правоохоронна діяльність</a:t>
            </a:r>
            <a:endParaRPr lang="ru-RU" altLang="uk-UA" sz="2400" dirty="0" smtClean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1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404664"/>
            <a:ext cx="7992442" cy="4968850"/>
          </a:xfrm>
        </p:spPr>
        <p:txBody>
          <a:bodyPr>
            <a:normAutofit fontScale="92500" lnSpcReduction="20000"/>
          </a:bodyPr>
          <a:lstStyle/>
          <a:p>
            <a:pPr marL="0" indent="0" algn="ctr" eaLnBrk="1" hangingPunct="1">
              <a:lnSpc>
                <a:spcPct val="120000"/>
              </a:lnSpc>
              <a:buFont typeface="Wingdings 2" pitchFamily="18" charset="2"/>
              <a:buNone/>
              <a:defRPr/>
            </a:pPr>
            <a:r>
              <a:rPr lang="uk-UA" altLang="uk-UA" sz="3600" dirty="0" smtClean="0"/>
              <a:t> </a:t>
            </a:r>
            <a:endParaRPr lang="en-US" altLang="uk-UA" sz="3600" dirty="0" smtClean="0"/>
          </a:p>
          <a:p>
            <a:pPr marL="0" indent="0" algn="ctr"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endParaRPr lang="uk-UA" altLang="uk-UA" sz="3600" dirty="0" smtClean="0"/>
          </a:p>
          <a:p>
            <a:pPr marL="0" indent="0" algn="ctr">
              <a:lnSpc>
                <a:spcPct val="150000"/>
              </a:lnSpc>
              <a:buNone/>
              <a:defRPr/>
            </a:pPr>
            <a:r>
              <a:rPr lang="uk-UA" altLang="uk-UA" sz="3600" dirty="0" smtClean="0">
                <a:latin typeface="Bookman Old Style" panose="02050604050505020204" pitchFamily="18" charset="0"/>
              </a:rPr>
              <a:t>За допомогою податків і зборів  забезпечується близько 90% надходжень у центральний державний бюджет і </a:t>
            </a:r>
            <a:r>
              <a:rPr lang="uk-UA" altLang="uk-UA" sz="3600" dirty="0">
                <a:solidFill>
                  <a:prstClr val="black"/>
                </a:solidFill>
                <a:latin typeface="Bookman Old Style" panose="02050604050505020204" pitchFamily="18" charset="0"/>
              </a:rPr>
              <a:t>близько</a:t>
            </a:r>
            <a:r>
              <a:rPr lang="uk-UA" altLang="uk-UA" sz="3600" dirty="0" smtClean="0">
                <a:latin typeface="Bookman Old Style" panose="02050604050505020204" pitchFamily="18" charset="0"/>
              </a:rPr>
              <a:t> </a:t>
            </a:r>
            <a:r>
              <a:rPr lang="uk-UA" altLang="uk-UA" sz="3600" dirty="0" smtClean="0">
                <a:latin typeface="Bookman Old Style" panose="02050604050505020204" pitchFamily="18" charset="0"/>
              </a:rPr>
              <a:t>70%</a:t>
            </a:r>
            <a:r>
              <a:rPr lang="en-US" altLang="uk-UA" sz="3600" dirty="0" smtClean="0">
                <a:latin typeface="Bookman Old Style" panose="02050604050505020204" pitchFamily="18" charset="0"/>
              </a:rPr>
              <a:t> </a:t>
            </a:r>
            <a:r>
              <a:rPr lang="uk-UA" altLang="uk-UA" sz="3600" dirty="0" smtClean="0">
                <a:latin typeface="Bookman Old Style" panose="02050604050505020204" pitchFamily="18" charset="0"/>
              </a:rPr>
              <a:t>- у місцевий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altLang="uk-UA" sz="2800" dirty="0" smtClean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4AA97-FAAB-4C77-8DAC-F92298788490}" type="slidenum">
              <a:rPr lang="ru-RU" altLang="uk-UA"/>
              <a:pPr>
                <a:defRPr/>
              </a:pPr>
              <a:t>6</a:t>
            </a:fld>
            <a:endParaRPr lang="ru-RU" alt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B7F13-3371-499C-8316-087239214255}" type="slidenum">
              <a:rPr lang="ru-RU" altLang="uk-UA"/>
              <a:pPr>
                <a:defRPr/>
              </a:pPr>
              <a:t>7</a:t>
            </a:fld>
            <a:endParaRPr lang="ru-RU" altLang="uk-UA"/>
          </a:p>
        </p:txBody>
      </p:sp>
      <p:sp>
        <p:nvSpPr>
          <p:cNvPr id="3614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71600" y="277813"/>
            <a:ext cx="8064896" cy="939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uk-UA" altLang="uk-UA" sz="3100" b="1" i="1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Механізм балансування держбюджету</a:t>
            </a:r>
            <a:r>
              <a:rPr lang="uk-UA" altLang="uk-UA" sz="2000" b="1" i="1" dirty="0" smtClean="0">
                <a:solidFill>
                  <a:schemeClr val="tx1"/>
                </a:solidFill>
              </a:rPr>
              <a:t/>
            </a:r>
            <a:br>
              <a:rPr lang="uk-UA" altLang="uk-UA" sz="2000" b="1" i="1" dirty="0" smtClean="0">
                <a:solidFill>
                  <a:schemeClr val="tx1"/>
                </a:solidFill>
              </a:rPr>
            </a:br>
            <a:r>
              <a:rPr lang="uk-UA" altLang="uk-UA" sz="2000" b="1" i="1" dirty="0" smtClean="0">
                <a:solidFill>
                  <a:schemeClr val="tx1"/>
                </a:solidFill>
              </a:rPr>
              <a:t/>
            </a:r>
            <a:br>
              <a:rPr lang="uk-UA" altLang="uk-UA" sz="2000" b="1" i="1" dirty="0" smtClean="0">
                <a:solidFill>
                  <a:schemeClr val="tx1"/>
                </a:solidFill>
              </a:rPr>
            </a:br>
            <a:r>
              <a:rPr lang="uk-UA" altLang="uk-UA" sz="2200" b="1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а) збалансований бюджет             </a:t>
            </a:r>
            <a:r>
              <a:rPr lang="uk-UA" altLang="uk-UA" sz="2200" b="1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б</a:t>
            </a:r>
            <a:r>
              <a:rPr lang="uk-UA" altLang="uk-UA" sz="2200" b="1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) дефіцит бюджету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half" idx="4294967295"/>
          </p:nvPr>
        </p:nvSpPr>
        <p:spPr>
          <a:xfrm>
            <a:off x="3278583" y="2552702"/>
            <a:ext cx="1819671" cy="571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uk-UA" altLang="uk-UA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витрати</a:t>
            </a:r>
            <a:endParaRPr lang="ru-RU" altLang="uk-UA" sz="2400" b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4294967295"/>
          </p:nvPr>
        </p:nvSpPr>
        <p:spPr>
          <a:xfrm>
            <a:off x="5967411" y="1764507"/>
            <a:ext cx="2071687" cy="500062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uk-UA" altLang="uk-UA" sz="2400" b="1" dirty="0" smtClean="0">
                <a:solidFill>
                  <a:srgbClr val="FF00FF"/>
                </a:solidFill>
                <a:latin typeface="Arial Black" panose="020B0A04020102020204" pitchFamily="34" charset="0"/>
              </a:rPr>
              <a:t>Бюджет</a:t>
            </a:r>
            <a:endParaRPr lang="ru-RU" altLang="uk-UA" sz="2400" b="1" dirty="0" smtClean="0">
              <a:solidFill>
                <a:srgbClr val="FF00FF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20315" y="1800225"/>
            <a:ext cx="1857375" cy="428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00162" y="2558100"/>
            <a:ext cx="1414463" cy="6429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372101" y="2571750"/>
            <a:ext cx="1414462" cy="6429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260267" y="2558101"/>
            <a:ext cx="1607667" cy="6429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50" name="Прямоугольник 14"/>
          <p:cNvSpPr>
            <a:spLocks noChangeArrowheads="1"/>
          </p:cNvSpPr>
          <p:nvPr/>
        </p:nvSpPr>
        <p:spPr bwMode="auto">
          <a:xfrm>
            <a:off x="2535298" y="1785938"/>
            <a:ext cx="1857375" cy="457200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uk-UA" sz="2400" b="1" dirty="0">
                <a:solidFill>
                  <a:srgbClr val="FF00FF"/>
                </a:solidFill>
                <a:latin typeface="Arial Black" panose="020B0A04020102020204" pitchFamily="34" charset="0"/>
              </a:rPr>
              <a:t>Бюджет</a:t>
            </a:r>
            <a:endParaRPr lang="ru-RU" altLang="uk-UA" sz="2400" b="1" dirty="0">
              <a:solidFill>
                <a:srgbClr val="FF00FF"/>
              </a:solidFill>
              <a:latin typeface="Arial Black" panose="020B0A04020102020204" pitchFamily="34" charset="0"/>
            </a:endParaRPr>
          </a:p>
        </p:txBody>
      </p:sp>
      <p:sp>
        <p:nvSpPr>
          <p:cNvPr id="10251" name="Прямоугольник 15"/>
          <p:cNvSpPr>
            <a:spLocks noChangeArrowheads="1"/>
          </p:cNvSpPr>
          <p:nvPr/>
        </p:nvSpPr>
        <p:spPr bwMode="auto">
          <a:xfrm>
            <a:off x="7260267" y="2603183"/>
            <a:ext cx="16219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uk-UA" sz="2400" b="1" dirty="0">
                <a:latin typeface="Bookman Old Style" panose="02050604050505020204" pitchFamily="18" charset="0"/>
              </a:rPr>
              <a:t>витрати</a:t>
            </a:r>
            <a:endParaRPr lang="ru-RU" altLang="uk-UA" sz="2400" b="1" dirty="0">
              <a:latin typeface="Bookman Old Style" panose="02050604050505020204" pitchFamily="18" charset="0"/>
            </a:endParaRPr>
          </a:p>
        </p:txBody>
      </p:sp>
      <p:sp>
        <p:nvSpPr>
          <p:cNvPr id="10252" name="Прямоугольник 16"/>
          <p:cNvSpPr>
            <a:spLocks noChangeArrowheads="1"/>
          </p:cNvSpPr>
          <p:nvPr/>
        </p:nvSpPr>
        <p:spPr bwMode="auto">
          <a:xfrm>
            <a:off x="1317625" y="2650490"/>
            <a:ext cx="1428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uk-UA" sz="2400" b="1" dirty="0">
                <a:latin typeface="Bookman Old Style" panose="02050604050505020204" pitchFamily="18" charset="0"/>
              </a:rPr>
              <a:t>доходи</a:t>
            </a:r>
            <a:endParaRPr lang="ru-RU" altLang="uk-UA" sz="2400" b="1" dirty="0">
              <a:latin typeface="Bookman Old Style" panose="02050604050505020204" pitchFamily="18" charset="0"/>
            </a:endParaRPr>
          </a:p>
        </p:txBody>
      </p:sp>
      <p:sp>
        <p:nvSpPr>
          <p:cNvPr id="10253" name="Прямоугольник 17"/>
          <p:cNvSpPr>
            <a:spLocks noChangeArrowheads="1"/>
          </p:cNvSpPr>
          <p:nvPr/>
        </p:nvSpPr>
        <p:spPr bwMode="auto">
          <a:xfrm>
            <a:off x="5429250" y="2614613"/>
            <a:ext cx="1428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uk-UA" sz="2400" b="1" dirty="0">
                <a:latin typeface="Bookman Old Style" panose="02050604050505020204" pitchFamily="18" charset="0"/>
              </a:rPr>
              <a:t>доходи</a:t>
            </a:r>
            <a:endParaRPr lang="ru-RU" altLang="uk-UA" sz="2400" b="1" dirty="0">
              <a:latin typeface="Bookman Old Style" panose="02050604050505020204" pitchFamily="18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10800000" flipV="1">
            <a:off x="1892141" y="2250281"/>
            <a:ext cx="928688" cy="285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710778" y="2228850"/>
            <a:ext cx="1071562" cy="285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0800000" flipV="1">
            <a:off x="5715000" y="2286000"/>
            <a:ext cx="1071563" cy="285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7429500" y="2286000"/>
            <a:ext cx="928688" cy="214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715000" y="3214688"/>
            <a:ext cx="1285875" cy="285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6000750" y="3230246"/>
            <a:ext cx="1893094" cy="6108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6200000" flipH="1">
            <a:off x="2428875" y="2833372"/>
            <a:ext cx="357187" cy="11509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3455191" y="2855596"/>
            <a:ext cx="428625" cy="1035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4276724" y="4394041"/>
            <a:ext cx="1928813" cy="5000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2678112" y="5294313"/>
            <a:ext cx="1857375" cy="5000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6179344" y="5270818"/>
            <a:ext cx="1714500" cy="5000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65" name="Прямоугольник 41"/>
          <p:cNvSpPr>
            <a:spLocks noChangeArrowheads="1"/>
          </p:cNvSpPr>
          <p:nvPr/>
        </p:nvSpPr>
        <p:spPr bwMode="auto">
          <a:xfrm>
            <a:off x="4290496" y="4415473"/>
            <a:ext cx="1928813" cy="457200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uk-UA" sz="2400" b="1" dirty="0">
                <a:solidFill>
                  <a:srgbClr val="CC00FF"/>
                </a:solidFill>
                <a:latin typeface="Arial Black" panose="020B0A04020102020204" pitchFamily="34" charset="0"/>
              </a:rPr>
              <a:t>Бюджет</a:t>
            </a:r>
            <a:endParaRPr lang="ru-RU" altLang="uk-UA" sz="2400" b="1" dirty="0">
              <a:solidFill>
                <a:srgbClr val="CC00FF"/>
              </a:solidFill>
              <a:latin typeface="Arial Black" panose="020B0A04020102020204" pitchFamily="34" charset="0"/>
            </a:endParaRPr>
          </a:p>
        </p:txBody>
      </p:sp>
      <p:sp>
        <p:nvSpPr>
          <p:cNvPr id="10266" name="Прямоугольник 42"/>
          <p:cNvSpPr>
            <a:spLocks noChangeArrowheads="1"/>
          </p:cNvSpPr>
          <p:nvPr/>
        </p:nvSpPr>
        <p:spPr bwMode="auto">
          <a:xfrm>
            <a:off x="2607469" y="5313680"/>
            <a:ext cx="1857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uk-UA" sz="2400" b="1" dirty="0">
                <a:latin typeface="Bookman Old Style" panose="02050604050505020204" pitchFamily="18" charset="0"/>
              </a:rPr>
              <a:t>доходи</a:t>
            </a:r>
            <a:endParaRPr lang="ru-RU" altLang="uk-UA" sz="2400" b="1" dirty="0">
              <a:latin typeface="Bookman Old Style" panose="02050604050505020204" pitchFamily="18" charset="0"/>
            </a:endParaRPr>
          </a:p>
        </p:txBody>
      </p:sp>
      <p:sp>
        <p:nvSpPr>
          <p:cNvPr id="10267" name="Прямоугольник 43"/>
          <p:cNvSpPr>
            <a:spLocks noChangeArrowheads="1"/>
          </p:cNvSpPr>
          <p:nvPr/>
        </p:nvSpPr>
        <p:spPr bwMode="auto">
          <a:xfrm>
            <a:off x="6166643" y="5270818"/>
            <a:ext cx="1643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uk-UA" sz="2400" b="1" dirty="0">
                <a:latin typeface="Bookman Old Style" panose="02050604050505020204" pitchFamily="18" charset="0"/>
              </a:rPr>
              <a:t>витрати</a:t>
            </a:r>
            <a:endParaRPr lang="ru-RU" altLang="uk-UA" sz="2400" b="1" dirty="0">
              <a:latin typeface="Bookman Old Style" panose="02050604050505020204" pitchFamily="18" charset="0"/>
            </a:endParaRPr>
          </a:p>
        </p:txBody>
      </p:sp>
      <p:sp>
        <p:nvSpPr>
          <p:cNvPr id="10268" name="Прямоугольник 44"/>
          <p:cNvSpPr>
            <a:spLocks noChangeArrowheads="1"/>
          </p:cNvSpPr>
          <p:nvPr/>
        </p:nvSpPr>
        <p:spPr bwMode="auto">
          <a:xfrm>
            <a:off x="4392673" y="3571875"/>
            <a:ext cx="16080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uk-UA" sz="2400" b="1" dirty="0">
                <a:latin typeface="Bookman Old Style" panose="02050604050505020204" pitchFamily="18" charset="0"/>
              </a:rPr>
              <a:t>дефіцит</a:t>
            </a:r>
            <a:endParaRPr lang="ru-RU" altLang="uk-UA" sz="2400" b="1" dirty="0">
              <a:latin typeface="Bookman Old Style" panose="02050604050505020204" pitchFamily="18" charset="0"/>
            </a:endParaRPr>
          </a:p>
        </p:txBody>
      </p:sp>
      <p:sp>
        <p:nvSpPr>
          <p:cNvPr id="10269" name="Прямоугольник 45"/>
          <p:cNvSpPr>
            <a:spLocks noChangeArrowheads="1"/>
          </p:cNvSpPr>
          <p:nvPr/>
        </p:nvSpPr>
        <p:spPr bwMode="auto">
          <a:xfrm>
            <a:off x="6357936" y="6248726"/>
            <a:ext cx="21024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uk-UA" sz="2400" b="1" dirty="0">
                <a:latin typeface="Bookman Old Style" panose="02050604050505020204" pitchFamily="18" charset="0"/>
              </a:rPr>
              <a:t>профіцит</a:t>
            </a:r>
            <a:endParaRPr lang="ru-RU" altLang="uk-UA" sz="2400" b="1" dirty="0">
              <a:latin typeface="Bookman Old Style" panose="02050604050505020204" pitchFamily="18" charset="0"/>
            </a:endParaRPr>
          </a:p>
        </p:txBody>
      </p:sp>
      <p:cxnSp>
        <p:nvCxnSpPr>
          <p:cNvPr id="48" name="Прямая соединительная линия 47"/>
          <p:cNvCxnSpPr>
            <a:endCxn id="10267" idx="0"/>
          </p:cNvCxnSpPr>
          <p:nvPr/>
        </p:nvCxnSpPr>
        <p:spPr>
          <a:xfrm>
            <a:off x="5811043" y="4913630"/>
            <a:ext cx="1177925" cy="357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10800000" flipV="1">
            <a:off x="3669505" y="4920457"/>
            <a:ext cx="1214438" cy="357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3952080" y="5794375"/>
            <a:ext cx="2214563" cy="612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>
            <a:off x="5967411" y="5107781"/>
            <a:ext cx="357188" cy="171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4" name="Прямоугольник 62"/>
          <p:cNvSpPr>
            <a:spLocks noChangeArrowheads="1"/>
          </p:cNvSpPr>
          <p:nvPr/>
        </p:nvSpPr>
        <p:spPr bwMode="auto">
          <a:xfrm>
            <a:off x="2607468" y="3617118"/>
            <a:ext cx="13422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uk-UA" sz="2400" b="1" dirty="0">
                <a:latin typeface="Bookman Old Style" panose="02050604050505020204" pitchFamily="18" charset="0"/>
              </a:rPr>
              <a:t>сальдо</a:t>
            </a:r>
            <a:endParaRPr lang="ru-RU" altLang="uk-UA" sz="2400" b="1" dirty="0">
              <a:latin typeface="Bookman Old Style" panose="02050604050505020204" pitchFamily="18" charset="0"/>
            </a:endParaRPr>
          </a:p>
        </p:txBody>
      </p:sp>
      <p:sp>
        <p:nvSpPr>
          <p:cNvPr id="10275" name="Прямоугольник 65"/>
          <p:cNvSpPr>
            <a:spLocks noChangeArrowheads="1"/>
          </p:cNvSpPr>
          <p:nvPr/>
        </p:nvSpPr>
        <p:spPr bwMode="auto">
          <a:xfrm>
            <a:off x="6786563" y="3500438"/>
            <a:ext cx="23574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uk-UA" sz="1800" b="1" dirty="0">
                <a:latin typeface="Bookman Old Style" panose="02050604050505020204" pitchFamily="18" charset="0"/>
              </a:rPr>
              <a:t>збалансованість</a:t>
            </a:r>
            <a:endParaRPr lang="ru-RU" altLang="uk-UA" sz="1800" b="1" dirty="0">
              <a:latin typeface="Bookman Old Style" panose="02050604050505020204" pitchFamily="18" charset="0"/>
            </a:endParaRPr>
          </a:p>
        </p:txBody>
      </p:sp>
      <p:sp>
        <p:nvSpPr>
          <p:cNvPr id="10276" name="Прямоугольник 66"/>
          <p:cNvSpPr>
            <a:spLocks noChangeArrowheads="1"/>
          </p:cNvSpPr>
          <p:nvPr/>
        </p:nvSpPr>
        <p:spPr bwMode="auto">
          <a:xfrm>
            <a:off x="2857500" y="6117590"/>
            <a:ext cx="2286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uk-UA" sz="1800" b="1" dirty="0">
                <a:latin typeface="Bookman Old Style" panose="02050604050505020204" pitchFamily="18" charset="0"/>
              </a:rPr>
              <a:t>збалансованість</a:t>
            </a:r>
            <a:endParaRPr lang="ru-RU" altLang="uk-UA" sz="1800" b="1" dirty="0">
              <a:latin typeface="Bookman Old Style" panose="02050604050505020204" pitchFamily="18" charset="0"/>
            </a:endParaRPr>
          </a:p>
        </p:txBody>
      </p:sp>
      <p:sp>
        <p:nvSpPr>
          <p:cNvPr id="10277" name="Прямоугольник 67"/>
          <p:cNvSpPr>
            <a:spLocks noChangeArrowheads="1"/>
          </p:cNvSpPr>
          <p:nvPr/>
        </p:nvSpPr>
        <p:spPr bwMode="auto">
          <a:xfrm>
            <a:off x="3000375" y="3126740"/>
            <a:ext cx="2857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uk-UA" sz="2400" b="1" dirty="0">
                <a:latin typeface="Bookman Old Style" panose="02050604050505020204" pitchFamily="18" charset="0"/>
              </a:rPr>
              <a:t>0</a:t>
            </a:r>
            <a:endParaRPr lang="ru-RU" altLang="uk-UA" sz="2400" b="1" dirty="0">
              <a:latin typeface="Bookman Old Style" panose="02050604050505020204" pitchFamily="18" charset="0"/>
            </a:endParaRPr>
          </a:p>
        </p:txBody>
      </p:sp>
      <p:sp>
        <p:nvSpPr>
          <p:cNvPr id="10278" name="Прямоугольник 68"/>
          <p:cNvSpPr>
            <a:spLocks noChangeArrowheads="1"/>
          </p:cNvSpPr>
          <p:nvPr/>
        </p:nvSpPr>
        <p:spPr bwMode="auto">
          <a:xfrm>
            <a:off x="6858000" y="3038773"/>
            <a:ext cx="2952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uk-UA" sz="2400" b="1" dirty="0">
                <a:latin typeface="Bookman Old Style" panose="02050604050505020204" pitchFamily="18" charset="0"/>
              </a:rPr>
              <a:t>-</a:t>
            </a:r>
            <a:endParaRPr lang="ru-RU" altLang="uk-UA" sz="2400" b="1" dirty="0">
              <a:latin typeface="Bookman Old Style" panose="02050604050505020204" pitchFamily="18" charset="0"/>
            </a:endParaRPr>
          </a:p>
        </p:txBody>
      </p:sp>
      <p:sp>
        <p:nvSpPr>
          <p:cNvPr id="10279" name="Прямоугольник 69"/>
          <p:cNvSpPr>
            <a:spLocks noChangeArrowheads="1"/>
          </p:cNvSpPr>
          <p:nvPr/>
        </p:nvSpPr>
        <p:spPr bwMode="auto">
          <a:xfrm flipH="1" flipV="1">
            <a:off x="5143500" y="5654674"/>
            <a:ext cx="285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uk-UA" sz="1800" b="1" dirty="0"/>
              <a:t>+</a:t>
            </a:r>
            <a:endParaRPr lang="ru-RU" altLang="uk-UA" sz="1800" b="1" dirty="0"/>
          </a:p>
        </p:txBody>
      </p:sp>
      <p:sp>
        <p:nvSpPr>
          <p:cNvPr id="10280" name="Прямоугольник 70"/>
          <p:cNvSpPr>
            <a:spLocks noChangeArrowheads="1"/>
          </p:cNvSpPr>
          <p:nvPr/>
        </p:nvSpPr>
        <p:spPr bwMode="auto">
          <a:xfrm>
            <a:off x="812923" y="4481294"/>
            <a:ext cx="3463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uk-UA" sz="2000" b="1" i="1" dirty="0">
                <a:latin typeface="Arial Black" panose="020B0A04020102020204" pitchFamily="34" charset="0"/>
              </a:rPr>
              <a:t>в) профіцит бюджету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88640"/>
            <a:ext cx="8100392" cy="47625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uk-UA" altLang="uk-UA" sz="3200" b="1" dirty="0" smtClean="0">
                <a:latin typeface="Arial Black" panose="020B0A04020102020204" pitchFamily="34" charset="0"/>
              </a:rPr>
              <a:t>Податкове законодавство України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764704"/>
            <a:ext cx="8100392" cy="5904384"/>
          </a:xfrm>
        </p:spPr>
        <p:txBody>
          <a:bodyPr>
            <a:normAutofit lnSpcReduction="10000"/>
          </a:bodyPr>
          <a:lstStyle/>
          <a:p>
            <a:pPr marL="457200" indent="-457200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uk-UA" altLang="uk-UA" sz="3000" dirty="0" smtClean="0">
                <a:latin typeface="Bookman Old Style" panose="02050604050505020204" pitchFamily="18" charset="0"/>
              </a:rPr>
              <a:t>Конституція </a:t>
            </a:r>
            <a:r>
              <a:rPr lang="uk-UA" altLang="uk-UA" sz="3000" dirty="0" smtClean="0">
                <a:latin typeface="Bookman Old Style" panose="02050604050505020204" pitchFamily="18" charset="0"/>
              </a:rPr>
              <a:t>України</a:t>
            </a:r>
            <a:endParaRPr lang="uk-UA" altLang="uk-UA" sz="3000" dirty="0" smtClean="0">
              <a:latin typeface="Bookman Old Style" panose="02050604050505020204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uk-UA" altLang="uk-UA" sz="3000" dirty="0" smtClean="0">
                <a:latin typeface="Bookman Old Style" panose="02050604050505020204" pitchFamily="18" charset="0"/>
              </a:rPr>
              <a:t>Податковий Кодекс </a:t>
            </a:r>
            <a:r>
              <a:rPr lang="uk-UA" altLang="uk-UA" sz="3000" dirty="0" smtClean="0">
                <a:latin typeface="Bookman Old Style" panose="02050604050505020204" pitchFamily="18" charset="0"/>
              </a:rPr>
              <a:t>України </a:t>
            </a:r>
            <a:endParaRPr lang="uk-UA" altLang="uk-UA" sz="3000" dirty="0" smtClean="0">
              <a:latin typeface="Bookman Old Style" panose="02050604050505020204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uk-UA" altLang="uk-UA" sz="3000" dirty="0" smtClean="0">
                <a:latin typeface="Bookman Old Style" panose="02050604050505020204" pitchFamily="18" charset="0"/>
              </a:rPr>
              <a:t>Митний Кодекс </a:t>
            </a:r>
            <a:r>
              <a:rPr lang="uk-UA" altLang="uk-UA" sz="3000" dirty="0" smtClean="0">
                <a:latin typeface="Bookman Old Style" panose="02050604050505020204" pitchFamily="18" charset="0"/>
              </a:rPr>
              <a:t>України</a:t>
            </a:r>
            <a:endParaRPr lang="uk-UA" altLang="uk-UA" sz="3000" dirty="0" smtClean="0">
              <a:latin typeface="Bookman Old Style" panose="02050604050505020204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uk-UA" altLang="uk-UA" sz="3000" dirty="0" smtClean="0">
                <a:latin typeface="Bookman Old Style" panose="02050604050505020204" pitchFamily="18" charset="0"/>
              </a:rPr>
              <a:t>Закони  з  питань  митної  справи у частині  регулювання  правовідносин,  пов'язані з оподаткуванням  ввізним / вивізним митом операцій з переміщення товарів через </a:t>
            </a:r>
            <a:r>
              <a:rPr lang="uk-UA" altLang="uk-UA" sz="3000" dirty="0" smtClean="0">
                <a:latin typeface="Bookman Old Style" panose="02050604050505020204" pitchFamily="18" charset="0"/>
              </a:rPr>
              <a:t>МКУ </a:t>
            </a:r>
            <a:endParaRPr lang="uk-UA" altLang="uk-UA" sz="3000" dirty="0" smtClean="0">
              <a:latin typeface="Bookman Old Style" panose="02050604050505020204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uk-UA" altLang="uk-UA" sz="3000" dirty="0" smtClean="0">
                <a:latin typeface="Bookman Old Style" panose="02050604050505020204" pitchFamily="18" charset="0"/>
              </a:rPr>
              <a:t>Міжнародні   договори,   згода   на обов'язковість  яких надана  ВРУ  і   які регулюють   питання  </a:t>
            </a:r>
            <a:r>
              <a:rPr lang="uk-UA" altLang="uk-UA" sz="3000" dirty="0" smtClean="0">
                <a:latin typeface="Bookman Old Style" panose="02050604050505020204" pitchFamily="18" charset="0"/>
              </a:rPr>
              <a:t>оподаткування  </a:t>
            </a:r>
            <a:endParaRPr lang="uk-UA" altLang="uk-UA" sz="3000" dirty="0" smtClean="0">
              <a:latin typeface="Bookman Old Style" panose="02050604050505020204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uk-UA" altLang="uk-UA" sz="3000" dirty="0" smtClean="0">
                <a:latin typeface="Bookman Old Style" panose="02050604050505020204" pitchFamily="18" charset="0"/>
              </a:rPr>
              <a:t>Нормативно-правові  акти з питань митної </a:t>
            </a:r>
            <a:r>
              <a:rPr lang="uk-UA" altLang="uk-UA" sz="3000" dirty="0" smtClean="0">
                <a:latin typeface="Bookman Old Style" panose="02050604050505020204" pitchFamily="18" charset="0"/>
              </a:rPr>
              <a:t>справи </a:t>
            </a:r>
            <a:endParaRPr lang="uk-UA" altLang="uk-UA" sz="3000" dirty="0" smtClean="0">
              <a:latin typeface="Bookman Old Style" panose="02050604050505020204" pitchFamily="18" charset="0"/>
            </a:endParaRPr>
          </a:p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  <a:defRPr/>
            </a:pPr>
            <a:endParaRPr lang="uk-UA" altLang="uk-UA" sz="3300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471645-0D67-4D30-B558-989F4529385D}" type="slidenum">
              <a:rPr lang="ru-RU" altLang="uk-UA"/>
              <a:pPr>
                <a:defRPr/>
              </a:pPr>
              <a:t>8</a:t>
            </a:fld>
            <a:endParaRPr lang="ru-RU" alt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7813"/>
            <a:ext cx="8100392" cy="11430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uk-UA" altLang="uk-UA" sz="3000" b="1" dirty="0" smtClean="0">
                <a:latin typeface="Arial Black" panose="020B0A04020102020204" pitchFamily="34" charset="0"/>
              </a:rPr>
              <a:t>ПКУ   регулює   відносини,   що виникають у сфері справляння податків і зборів та визначає:</a:t>
            </a:r>
            <a:r>
              <a:rPr lang="uk-UA" altLang="uk-UA" sz="3000" dirty="0" smtClean="0"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600200"/>
            <a:ext cx="7921005" cy="5068888"/>
          </a:xfrm>
        </p:spPr>
        <p:txBody>
          <a:bodyPr>
            <a:noAutofit/>
          </a:bodyPr>
          <a:lstStyle/>
          <a:p>
            <a:pPr marL="0" indent="363538" ea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uk-UA" altLang="uk-UA" sz="2400" dirty="0" smtClean="0">
                <a:latin typeface="Bookman Old Style" panose="02050604050505020204" pitchFamily="18" charset="0"/>
              </a:rPr>
              <a:t>перелік податків та зборів,  що справляються в Україні та  порядок їх </a:t>
            </a:r>
            <a:r>
              <a:rPr lang="uk-UA" altLang="uk-UA" sz="2400" dirty="0" smtClean="0">
                <a:latin typeface="Bookman Old Style" panose="02050604050505020204" pitchFamily="18" charset="0"/>
              </a:rPr>
              <a:t>адміністрування  </a:t>
            </a:r>
            <a:endParaRPr lang="uk-UA" altLang="uk-UA" sz="2400" dirty="0" smtClean="0">
              <a:latin typeface="Bookman Old Style" panose="02050604050505020204" pitchFamily="18" charset="0"/>
            </a:endParaRPr>
          </a:p>
          <a:p>
            <a:pPr marL="0" indent="363538" ea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uk-UA" altLang="uk-UA" sz="2400" dirty="0" smtClean="0">
                <a:latin typeface="Bookman Old Style" panose="02050604050505020204" pitchFamily="18" charset="0"/>
              </a:rPr>
              <a:t>платників податків та зборів,  їх права та </a:t>
            </a:r>
            <a:r>
              <a:rPr lang="uk-UA" altLang="uk-UA" sz="2400" dirty="0" smtClean="0">
                <a:latin typeface="Bookman Old Style" panose="02050604050505020204" pitchFamily="18" charset="0"/>
              </a:rPr>
              <a:t>обов'язки</a:t>
            </a:r>
            <a:endParaRPr lang="uk-UA" altLang="uk-UA" sz="2400" dirty="0" smtClean="0">
              <a:latin typeface="Bookman Old Style" panose="02050604050505020204" pitchFamily="18" charset="0"/>
            </a:endParaRPr>
          </a:p>
          <a:p>
            <a:pPr marL="0" indent="363538" ea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uk-UA" altLang="uk-UA" sz="2400" dirty="0" smtClean="0">
                <a:latin typeface="Bookman Old Style" panose="02050604050505020204" pitchFamily="18" charset="0"/>
              </a:rPr>
              <a:t>компетенцію контролюючих органів, повноваження і  обов'язки  їх  посадових  осіб  під  час здійснення податкового </a:t>
            </a:r>
            <a:r>
              <a:rPr lang="uk-UA" altLang="uk-UA" sz="2400" dirty="0" smtClean="0">
                <a:latin typeface="Bookman Old Style" panose="02050604050505020204" pitchFamily="18" charset="0"/>
              </a:rPr>
              <a:t>контролю</a:t>
            </a:r>
            <a:endParaRPr lang="uk-UA" altLang="uk-UA" sz="2400" dirty="0" smtClean="0">
              <a:latin typeface="Bookman Old Style" panose="02050604050505020204" pitchFamily="18" charset="0"/>
            </a:endParaRPr>
          </a:p>
          <a:p>
            <a:pPr marL="0" indent="363538" ea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uk-UA" altLang="uk-UA" sz="2400" dirty="0" smtClean="0">
                <a:latin typeface="Bookman Old Style" panose="02050604050505020204" pitchFamily="18" charset="0"/>
              </a:rPr>
              <a:t>відповідальність  за  порушення   податкового законодавства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C7E35-E6D6-4139-8F78-4DDDC909E961}" type="slidenum">
              <a:rPr lang="ru-RU" altLang="uk-UA"/>
              <a:pPr>
                <a:defRPr/>
              </a:pPr>
              <a:t>9</a:t>
            </a:fld>
            <a:endParaRPr lang="ru-RU" alt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6160</TotalTime>
  <Words>1457</Words>
  <Application>Microsoft Office PowerPoint</Application>
  <PresentationFormat>Экран (4:3)</PresentationFormat>
  <Paragraphs>254</Paragraphs>
  <Slides>41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41</vt:i4>
      </vt:variant>
    </vt:vector>
  </HeadingPairs>
  <TitlesOfParts>
    <vt:vector size="43" baseType="lpstr">
      <vt:lpstr>Оформление по умолчанию</vt:lpstr>
      <vt:lpstr>Солнцестояние</vt:lpstr>
      <vt:lpstr>Презентация PowerPoint</vt:lpstr>
      <vt:lpstr>ПЛАН</vt:lpstr>
      <vt:lpstr>Презентация PowerPoint</vt:lpstr>
      <vt:lpstr>Податки — економічно доцільне примусове вилучення (привласнення) державою частини необхідного та додаткового продукту з фізичних і юридичних осіб з метою фінансового забезпечення виконуваних державою функцій </vt:lpstr>
      <vt:lpstr>Доходи і витрати державного бюджету</vt:lpstr>
      <vt:lpstr>Презентация PowerPoint</vt:lpstr>
      <vt:lpstr>Механізм балансування держбюджету  а) збалансований бюджет             б) дефіцит бюджету</vt:lpstr>
      <vt:lpstr>Податкове законодавство України</vt:lpstr>
      <vt:lpstr>ПКУ   регулює   відносини,   що виникають у сфері справляння податків і зборів та визначає: </vt:lpstr>
      <vt:lpstr>Презентация PowerPoint</vt:lpstr>
      <vt:lpstr>Від обраної системи оподаткування залежить:</vt:lpstr>
      <vt:lpstr>Презентация PowerPoint</vt:lpstr>
      <vt:lpstr>До неприбуткових організацій відносять:</vt:lpstr>
      <vt:lpstr>Презентация PowerPoint</vt:lpstr>
      <vt:lpstr>Податок -</vt:lpstr>
      <vt:lpstr>Збір  (плата,  внесок) -</vt:lpstr>
      <vt:lpstr>Система оподаткування характеризується елементами:</vt:lpstr>
      <vt:lpstr>Суб'єкти оподаткування -</vt:lpstr>
      <vt:lpstr>Об'єкти оподаткування – фізична чи вартісна величина, за якою нараховують податок:</vt:lpstr>
      <vt:lpstr>База оподаткування -</vt:lpstr>
      <vt:lpstr>Ставка оподаткування  (податкова ставка) -</vt:lpstr>
      <vt:lpstr>Презентация PowerPoint</vt:lpstr>
      <vt:lpstr>Одиниця оподаткування —</vt:lpstr>
      <vt:lpstr>Презентация PowerPoint</vt:lpstr>
      <vt:lpstr>Принципи оподаткування</vt:lpstr>
      <vt:lpstr>Податкова політика –</vt:lpstr>
      <vt:lpstr>Презентация PowerPoint</vt:lpstr>
      <vt:lpstr>Презентация PowerPoint</vt:lpstr>
      <vt:lpstr>Сукупність завдань податкової політики поділяють на основні групи: </vt:lpstr>
      <vt:lpstr>Економічна або регулююча -</vt:lpstr>
      <vt:lpstr>Розподільча -</vt:lpstr>
      <vt:lpstr>Стимулююча -</vt:lpstr>
      <vt:lpstr>Контролююча -</vt:lpstr>
      <vt:lpstr>Умовно виділяють три можливі типи податкової політики:</vt:lpstr>
      <vt:lpstr>Презентация PowerPoint</vt:lpstr>
      <vt:lpstr>Презентация PowerPoint</vt:lpstr>
      <vt:lpstr>X - рівень податкової ставки у відсотках Y - середньорічний обсяг податкових надходжень у бюджет Х0 - оптимальна ставка податку, при якій надходження в бюджет досягають максимуму – Y0 Дослідження А. Лаффера теоретично довели: чим багатші громадяни, тим багатша держава</vt:lpstr>
      <vt:lpstr>Презентация PowerPoint</vt:lpstr>
      <vt:lpstr> ОБОВ'ЯЗКИ ПЛАТНИКІВ ПОДАТКІВ І ЗБОРІВ </vt:lpstr>
      <vt:lpstr>Платники податків і зборів (обов'язкових платежів)  мають право: </vt:lpstr>
      <vt:lpstr>Платники податків і зборів зобов'язані: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Name</dc:creator>
  <cp:lastModifiedBy>User</cp:lastModifiedBy>
  <cp:revision>156</cp:revision>
  <dcterms:created xsi:type="dcterms:W3CDTF">2008-12-08T22:02:46Z</dcterms:created>
  <dcterms:modified xsi:type="dcterms:W3CDTF">2018-07-12T20:52:23Z</dcterms:modified>
</cp:coreProperties>
</file>